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8"/>
  </p:notesMasterIdLst>
  <p:sldIdLst>
    <p:sldId id="273" r:id="rId2"/>
    <p:sldId id="556" r:id="rId3"/>
    <p:sldId id="514" r:id="rId4"/>
    <p:sldId id="544" r:id="rId5"/>
    <p:sldId id="543" r:id="rId6"/>
    <p:sldId id="532" r:id="rId7"/>
    <p:sldId id="565" r:id="rId8"/>
    <p:sldId id="566" r:id="rId9"/>
    <p:sldId id="561" r:id="rId10"/>
    <p:sldId id="563" r:id="rId11"/>
    <p:sldId id="554" r:id="rId12"/>
    <p:sldId id="533" r:id="rId13"/>
    <p:sldId id="559" r:id="rId14"/>
    <p:sldId id="555" r:id="rId15"/>
    <p:sldId id="552" r:id="rId16"/>
    <p:sldId id="557" r:id="rId17"/>
  </p:sldIdLst>
  <p:sldSz cx="12192000" cy="6858000"/>
  <p:notesSz cx="6858000" cy="9144000"/>
  <p:custDataLst>
    <p:tags r:id="rId1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FAADC"/>
    <a:srgbClr val="003F87"/>
    <a:srgbClr val="2F5597"/>
    <a:srgbClr val="8DA1C4"/>
    <a:srgbClr val="1820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797" autoAdjust="0"/>
    <p:restoredTop sz="94596" autoAdjust="0"/>
  </p:normalViewPr>
  <p:slideViewPr>
    <p:cSldViewPr snapToGrid="0" showGuides="1">
      <p:cViewPr varScale="1">
        <p:scale>
          <a:sx n="75" d="100"/>
          <a:sy n="75" d="100"/>
        </p:scale>
        <p:origin x="192" y="11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4T14:40:19.731"/>
    </inkml:context>
    <inkml:brush xml:id="br0">
      <inkml:brushProperty name="width" value="0.05" units="cm"/>
      <inkml:brushProperty name="height" value="0.05" units="cm"/>
    </inkml:brush>
  </inkml:definitions>
  <inkml:trace contextRef="#ctx0" brushRef="#br0">0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D7308E-CB75-4937-8AB5-A3598BE66253}" type="datetimeFigureOut">
              <a:rPr lang="zh-CN" altLang="en-US" smtClean="0"/>
              <a:t>2023/3/24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0DA2A2-8270-4ED5-BF5C-C8E0B3242FE8}" type="slidenum">
              <a:rPr lang="zh-CN" altLang="en-US" smtClean="0"/>
              <a:t>‹#›</a:t>
            </a:fld>
            <a:endParaRPr lang="zh-CN" altLang="en-US"/>
          </a:p>
        </p:txBody>
      </p:sp>
    </p:spTree>
    <p:extLst>
      <p:ext uri="{BB962C8B-B14F-4D97-AF65-F5344CB8AC3E}">
        <p14:creationId xmlns:p14="http://schemas.microsoft.com/office/powerpoint/2010/main" val="1952645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a:t>
            </a:fld>
            <a:endParaRPr lang="zh-CN" altLang="en-US"/>
          </a:p>
        </p:txBody>
      </p:sp>
    </p:spTree>
    <p:extLst>
      <p:ext uri="{BB962C8B-B14F-4D97-AF65-F5344CB8AC3E}">
        <p14:creationId xmlns:p14="http://schemas.microsoft.com/office/powerpoint/2010/main" val="28272670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10</a:t>
            </a:fld>
            <a:endParaRPr lang="zh-CN" altLang="en-US"/>
          </a:p>
        </p:txBody>
      </p:sp>
    </p:spTree>
    <p:extLst>
      <p:ext uri="{BB962C8B-B14F-4D97-AF65-F5344CB8AC3E}">
        <p14:creationId xmlns:p14="http://schemas.microsoft.com/office/powerpoint/2010/main" val="224509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11</a:t>
            </a:fld>
            <a:endParaRPr lang="zh-CN" altLang="en-US"/>
          </a:p>
        </p:txBody>
      </p:sp>
    </p:spTree>
    <p:extLst>
      <p:ext uri="{BB962C8B-B14F-4D97-AF65-F5344CB8AC3E}">
        <p14:creationId xmlns:p14="http://schemas.microsoft.com/office/powerpoint/2010/main" val="9293691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城市三维建模</a:t>
            </a:r>
            <a:r>
              <a:rPr lang="en-US" altLang="zh-CN" dirty="0"/>
              <a:t>-&gt;</a:t>
            </a:r>
            <a:r>
              <a:rPr lang="zh-CN" altLang="en-US" dirty="0"/>
              <a:t>捕捉明暗信息</a:t>
            </a:r>
            <a:r>
              <a:rPr lang="en-US" altLang="zh-CN" dirty="0"/>
              <a:t>-&gt;</a:t>
            </a:r>
            <a:r>
              <a:rPr lang="zh-CN" altLang="en-US" dirty="0"/>
              <a:t>动态渲染分析</a:t>
            </a:r>
            <a:r>
              <a:rPr lang="en-US" altLang="zh-CN" dirty="0"/>
              <a:t>-&gt;</a:t>
            </a:r>
            <a:r>
              <a:rPr lang="zh-CN" altLang="en-US" dirty="0"/>
              <a:t>光影数字孪生</a:t>
            </a:r>
          </a:p>
        </p:txBody>
      </p:sp>
      <p:sp>
        <p:nvSpPr>
          <p:cNvPr id="4" name="灯片编号占位符 3"/>
          <p:cNvSpPr>
            <a:spLocks noGrp="1"/>
          </p:cNvSpPr>
          <p:nvPr>
            <p:ph type="sldNum" sz="quarter" idx="5"/>
          </p:nvPr>
        </p:nvSpPr>
        <p:spPr/>
        <p:txBody>
          <a:bodyPr/>
          <a:lstStyle/>
          <a:p>
            <a:fld id="{3D0DA2A2-8270-4ED5-BF5C-C8E0B3242FE8}" type="slidenum">
              <a:rPr lang="zh-CN" altLang="en-US" smtClean="0"/>
              <a:t>12</a:t>
            </a:fld>
            <a:endParaRPr lang="zh-CN" altLang="en-US"/>
          </a:p>
        </p:txBody>
      </p:sp>
    </p:spTree>
    <p:extLst>
      <p:ext uri="{BB962C8B-B14F-4D97-AF65-F5344CB8AC3E}">
        <p14:creationId xmlns:p14="http://schemas.microsoft.com/office/powerpoint/2010/main" val="3686848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13</a:t>
            </a:fld>
            <a:endParaRPr lang="zh-CN" altLang="en-US"/>
          </a:p>
        </p:txBody>
      </p:sp>
    </p:spTree>
    <p:extLst>
      <p:ext uri="{BB962C8B-B14F-4D97-AF65-F5344CB8AC3E}">
        <p14:creationId xmlns:p14="http://schemas.microsoft.com/office/powerpoint/2010/main" val="1089689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14</a:t>
            </a:fld>
            <a:endParaRPr lang="zh-CN" altLang="en-US"/>
          </a:p>
        </p:txBody>
      </p:sp>
    </p:spTree>
    <p:extLst>
      <p:ext uri="{BB962C8B-B14F-4D97-AF65-F5344CB8AC3E}">
        <p14:creationId xmlns:p14="http://schemas.microsoft.com/office/powerpoint/2010/main" val="7697641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15</a:t>
            </a:fld>
            <a:endParaRPr lang="zh-CN" altLang="en-US"/>
          </a:p>
        </p:txBody>
      </p:sp>
    </p:spTree>
    <p:extLst>
      <p:ext uri="{BB962C8B-B14F-4D97-AF65-F5344CB8AC3E}">
        <p14:creationId xmlns:p14="http://schemas.microsoft.com/office/powerpoint/2010/main" val="26030568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16</a:t>
            </a:fld>
            <a:endParaRPr lang="zh-CN" altLang="en-US"/>
          </a:p>
        </p:txBody>
      </p:sp>
    </p:spTree>
    <p:extLst>
      <p:ext uri="{BB962C8B-B14F-4D97-AF65-F5344CB8AC3E}">
        <p14:creationId xmlns:p14="http://schemas.microsoft.com/office/powerpoint/2010/main" val="2872158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2</a:t>
            </a:fld>
            <a:endParaRPr lang="zh-CN" altLang="en-US"/>
          </a:p>
        </p:txBody>
      </p:sp>
    </p:spTree>
    <p:extLst>
      <p:ext uri="{BB962C8B-B14F-4D97-AF65-F5344CB8AC3E}">
        <p14:creationId xmlns:p14="http://schemas.microsoft.com/office/powerpoint/2010/main" val="3589596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3</a:t>
            </a:fld>
            <a:endParaRPr lang="zh-CN" altLang="en-US"/>
          </a:p>
        </p:txBody>
      </p:sp>
    </p:spTree>
    <p:extLst>
      <p:ext uri="{BB962C8B-B14F-4D97-AF65-F5344CB8AC3E}">
        <p14:creationId xmlns:p14="http://schemas.microsoft.com/office/powerpoint/2010/main" val="2585151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4</a:t>
            </a:fld>
            <a:endParaRPr lang="zh-CN" altLang="en-US"/>
          </a:p>
        </p:txBody>
      </p:sp>
    </p:spTree>
    <p:extLst>
      <p:ext uri="{BB962C8B-B14F-4D97-AF65-F5344CB8AC3E}">
        <p14:creationId xmlns:p14="http://schemas.microsoft.com/office/powerpoint/2010/main" val="4030451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5</a:t>
            </a:fld>
            <a:endParaRPr lang="zh-CN" altLang="en-US"/>
          </a:p>
        </p:txBody>
      </p:sp>
    </p:spTree>
    <p:extLst>
      <p:ext uri="{BB962C8B-B14F-4D97-AF65-F5344CB8AC3E}">
        <p14:creationId xmlns:p14="http://schemas.microsoft.com/office/powerpoint/2010/main" val="1120768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6</a:t>
            </a:fld>
            <a:endParaRPr lang="zh-CN" altLang="en-US"/>
          </a:p>
        </p:txBody>
      </p:sp>
    </p:spTree>
    <p:extLst>
      <p:ext uri="{BB962C8B-B14F-4D97-AF65-F5344CB8AC3E}">
        <p14:creationId xmlns:p14="http://schemas.microsoft.com/office/powerpoint/2010/main" val="3989585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7</a:t>
            </a:fld>
            <a:endParaRPr lang="zh-CN" altLang="en-US"/>
          </a:p>
        </p:txBody>
      </p:sp>
    </p:spTree>
    <p:extLst>
      <p:ext uri="{BB962C8B-B14F-4D97-AF65-F5344CB8AC3E}">
        <p14:creationId xmlns:p14="http://schemas.microsoft.com/office/powerpoint/2010/main" val="3590080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8</a:t>
            </a:fld>
            <a:endParaRPr lang="zh-CN" altLang="en-US"/>
          </a:p>
        </p:txBody>
      </p:sp>
    </p:spTree>
    <p:extLst>
      <p:ext uri="{BB962C8B-B14F-4D97-AF65-F5344CB8AC3E}">
        <p14:creationId xmlns:p14="http://schemas.microsoft.com/office/powerpoint/2010/main" val="38226260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9</a:t>
            </a:fld>
            <a:endParaRPr lang="zh-CN" altLang="en-US"/>
          </a:p>
        </p:txBody>
      </p:sp>
    </p:spTree>
    <p:extLst>
      <p:ext uri="{BB962C8B-B14F-4D97-AF65-F5344CB8AC3E}">
        <p14:creationId xmlns:p14="http://schemas.microsoft.com/office/powerpoint/2010/main" val="3782249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p:txBody>
          <a:bodyPr/>
          <a:lstStyle/>
          <a:p>
            <a:fld id="{150DE5AE-854A-4B80-820C-1ACCD978BA3B}" type="datetimeFigureOut">
              <a:rPr lang="zh-CN" altLang="en-US" smtClean="0"/>
              <a:t>2023/3/24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771364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10"/>
          </p:nvPr>
        </p:nvSpPr>
        <p:spPr/>
        <p:txBody>
          <a:bodyPr/>
          <a:lstStyle/>
          <a:p>
            <a:fld id="{150DE5AE-854A-4B80-820C-1ACCD978BA3B}" type="datetimeFigureOut">
              <a:rPr lang="zh-CN" altLang="en-US" smtClean="0"/>
              <a:t>2023/3/24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2297182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dirty="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10"/>
          </p:nvPr>
        </p:nvSpPr>
        <p:spPr/>
        <p:txBody>
          <a:bodyPr/>
          <a:lstStyle/>
          <a:p>
            <a:fld id="{150DE5AE-854A-4B80-820C-1ACCD978BA3B}" type="datetimeFigureOut">
              <a:rPr lang="zh-CN" altLang="en-US" smtClean="0"/>
              <a:t>2023/3/24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673927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10"/>
          </p:nvPr>
        </p:nvSpPr>
        <p:spPr/>
        <p:txBody>
          <a:bodyPr/>
          <a:lstStyle/>
          <a:p>
            <a:fld id="{150DE5AE-854A-4B80-820C-1ACCD978BA3B}" type="datetimeFigureOut">
              <a:rPr lang="zh-CN" altLang="en-US" smtClean="0"/>
              <a:t>2023/3/24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3664320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Date Placeholder 3"/>
          <p:cNvSpPr>
            <a:spLocks noGrp="1"/>
          </p:cNvSpPr>
          <p:nvPr>
            <p:ph type="dt" sz="half" idx="10"/>
          </p:nvPr>
        </p:nvSpPr>
        <p:spPr/>
        <p:txBody>
          <a:bodyPr/>
          <a:lstStyle/>
          <a:p>
            <a:fld id="{150DE5AE-854A-4B80-820C-1ACCD978BA3B}" type="datetimeFigureOut">
              <a:rPr lang="zh-CN" altLang="en-US" smtClean="0"/>
              <a:t>2023/3/24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2577729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5" name="Date Placeholder 4"/>
          <p:cNvSpPr>
            <a:spLocks noGrp="1"/>
          </p:cNvSpPr>
          <p:nvPr>
            <p:ph type="dt" sz="half" idx="10"/>
          </p:nvPr>
        </p:nvSpPr>
        <p:spPr/>
        <p:txBody>
          <a:bodyPr/>
          <a:lstStyle/>
          <a:p>
            <a:fld id="{150DE5AE-854A-4B80-820C-1ACCD978BA3B}" type="datetimeFigureOut">
              <a:rPr lang="zh-CN" altLang="en-US" smtClean="0"/>
              <a:t>2023/3/24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164545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7" name="Date Placeholder 6"/>
          <p:cNvSpPr>
            <a:spLocks noGrp="1"/>
          </p:cNvSpPr>
          <p:nvPr>
            <p:ph type="dt" sz="half" idx="10"/>
          </p:nvPr>
        </p:nvSpPr>
        <p:spPr/>
        <p:txBody>
          <a:bodyPr/>
          <a:lstStyle/>
          <a:p>
            <a:fld id="{150DE5AE-854A-4B80-820C-1ACCD978BA3B}" type="datetimeFigureOut">
              <a:rPr lang="zh-CN" altLang="en-US" smtClean="0"/>
              <a:t>2023/3/24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1131532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Date Placeholder 2"/>
          <p:cNvSpPr>
            <a:spLocks noGrp="1"/>
          </p:cNvSpPr>
          <p:nvPr>
            <p:ph type="dt" sz="half" idx="10"/>
          </p:nvPr>
        </p:nvSpPr>
        <p:spPr/>
        <p:txBody>
          <a:bodyPr/>
          <a:lstStyle/>
          <a:p>
            <a:fld id="{150DE5AE-854A-4B80-820C-1ACCD978BA3B}" type="datetimeFigureOut">
              <a:rPr lang="zh-CN" altLang="en-US" smtClean="0"/>
              <a:t>2023/3/24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3475103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0DE5AE-854A-4B80-820C-1ACCD978BA3B}" type="datetimeFigureOut">
              <a:rPr lang="zh-CN" altLang="en-US" smtClean="0"/>
              <a:t>2023/3/24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1267417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dirty="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Date Placeholder 4"/>
          <p:cNvSpPr>
            <a:spLocks noGrp="1"/>
          </p:cNvSpPr>
          <p:nvPr>
            <p:ph type="dt" sz="half" idx="10"/>
          </p:nvPr>
        </p:nvSpPr>
        <p:spPr/>
        <p:txBody>
          <a:bodyPr/>
          <a:lstStyle/>
          <a:p>
            <a:fld id="{150DE5AE-854A-4B80-820C-1ACCD978BA3B}" type="datetimeFigureOut">
              <a:rPr lang="zh-CN" altLang="en-US" smtClean="0"/>
              <a:t>2023/3/24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1792987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dirty="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dirty="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Date Placeholder 4"/>
          <p:cNvSpPr>
            <a:spLocks noGrp="1"/>
          </p:cNvSpPr>
          <p:nvPr>
            <p:ph type="dt" sz="half" idx="10"/>
          </p:nvPr>
        </p:nvSpPr>
        <p:spPr/>
        <p:txBody>
          <a:bodyPr/>
          <a:lstStyle/>
          <a:p>
            <a:fld id="{150DE5AE-854A-4B80-820C-1ACCD978BA3B}" type="datetimeFigureOut">
              <a:rPr lang="zh-CN" altLang="en-US" smtClean="0"/>
              <a:t>2023/3/24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870994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0DE5AE-854A-4B80-820C-1ACCD978BA3B}" type="datetimeFigureOut">
              <a:rPr lang="zh-CN" altLang="en-US" smtClean="0"/>
              <a:t>2023/3/24</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48132317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jpe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9.svg"/></Relationships>
</file>

<file path=ppt/slides/_rels/slide1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18.png"/><Relationship Id="rId7" Type="http://schemas.openxmlformats.org/officeDocument/2006/relationships/image" Target="../media/image41.gif"/><Relationship Id="rId12" Type="http://schemas.openxmlformats.org/officeDocument/2006/relationships/image" Target="../media/image46.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0.jpe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19.svg"/><Relationship Id="rId9"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48.gif"/><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hyperlink" Target="https://www.bilibili.com/video/BV1EU4y1M73t/?spm_id_from=pageDriver&amp;vd_source=3dacaf6a0d5667f35fbde18484c100c7" TargetMode="External"/><Relationship Id="rId4" Type="http://schemas.openxmlformats.org/officeDocument/2006/relationships/image" Target="../media/image19.svg"/></Relationships>
</file>

<file path=ppt/slides/_rels/slide14.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19.svg"/></Relationships>
</file>

<file path=ppt/slides/_rels/slide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7.pn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8.svg"/><Relationship Id="rId9" Type="http://schemas.openxmlformats.org/officeDocument/2006/relationships/image" Target="../media/image53.jpeg"/></Relationships>
</file>

<file path=ppt/slides/_rels/slide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sv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 Id="rId11" Type="http://schemas.openxmlformats.org/officeDocument/2006/relationships/image" Target="../media/image25.jpeg"/><Relationship Id="rId5" Type="http://schemas.openxmlformats.org/officeDocument/2006/relationships/customXml" Target="../ink/ink1.xml"/><Relationship Id="rId10" Type="http://schemas.openxmlformats.org/officeDocument/2006/relationships/image" Target="../media/image24.png"/><Relationship Id="rId4" Type="http://schemas.openxmlformats.org/officeDocument/2006/relationships/image" Target="../media/image19.svg"/><Relationship Id="rId9" Type="http://schemas.openxmlformats.org/officeDocument/2006/relationships/image" Target="../media/image25.png"/></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8.png"/><Relationship Id="rId7" Type="http://schemas.openxmlformats.org/officeDocument/2006/relationships/image" Target="../media/image28.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19.svg"/><Relationship Id="rId9" Type="http://schemas.openxmlformats.org/officeDocument/2006/relationships/image" Target="../media/image30.jpe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9.sv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图形 23">
            <a:extLst>
              <a:ext uri="{FF2B5EF4-FFF2-40B4-BE49-F238E27FC236}">
                <a16:creationId xmlns:a16="http://schemas.microsoft.com/office/drawing/2014/main" id="{E86CA992-2458-4D0A-B4A6-2C7C965298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02218" y="2130856"/>
            <a:ext cx="623999" cy="518142"/>
          </a:xfrm>
          <a:prstGeom prst="rect">
            <a:avLst/>
          </a:prstGeom>
          <a:effectLst>
            <a:glow rad="12700">
              <a:schemeClr val="bg1">
                <a:alpha val="41000"/>
              </a:schemeClr>
            </a:glow>
          </a:effectLst>
        </p:spPr>
      </p:pic>
      <p:pic>
        <p:nvPicPr>
          <p:cNvPr id="23" name="图形 22">
            <a:extLst>
              <a:ext uri="{FF2B5EF4-FFF2-40B4-BE49-F238E27FC236}">
                <a16:creationId xmlns:a16="http://schemas.microsoft.com/office/drawing/2014/main" id="{01A623C9-37DC-4B6E-BD65-56B0C33764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54966" y="4615171"/>
            <a:ext cx="623999" cy="518142"/>
          </a:xfrm>
          <a:prstGeom prst="rect">
            <a:avLst/>
          </a:prstGeom>
          <a:effectLst>
            <a:glow rad="12700">
              <a:schemeClr val="bg1">
                <a:alpha val="41000"/>
              </a:schemeClr>
            </a:glow>
          </a:effectLst>
        </p:spPr>
      </p:pic>
      <p:sp>
        <p:nvSpPr>
          <p:cNvPr id="20" name="矩形 19">
            <a:extLst>
              <a:ext uri="{FF2B5EF4-FFF2-40B4-BE49-F238E27FC236}">
                <a16:creationId xmlns:a16="http://schemas.microsoft.com/office/drawing/2014/main" id="{C0BC3B4D-DE95-4660-8889-F39AB20F4DBD}"/>
              </a:ext>
            </a:extLst>
          </p:cNvPr>
          <p:cNvSpPr/>
          <p:nvPr/>
        </p:nvSpPr>
        <p:spPr>
          <a:xfrm>
            <a:off x="0" y="2080138"/>
            <a:ext cx="12192000" cy="269772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17" name="文本框 16">
            <a:extLst>
              <a:ext uri="{FF2B5EF4-FFF2-40B4-BE49-F238E27FC236}">
                <a16:creationId xmlns:a16="http://schemas.microsoft.com/office/drawing/2014/main" id="{C20597D1-D3A9-4543-B7E9-42A99E9122D9}"/>
              </a:ext>
            </a:extLst>
          </p:cNvPr>
          <p:cNvSpPr txBox="1"/>
          <p:nvPr/>
        </p:nvSpPr>
        <p:spPr>
          <a:xfrm>
            <a:off x="2139775" y="2394898"/>
            <a:ext cx="9632231" cy="1660776"/>
          </a:xfrm>
          <a:prstGeom prst="rect">
            <a:avLst/>
          </a:prstGeom>
          <a:noFill/>
        </p:spPr>
        <p:txBody>
          <a:bodyPr wrap="square" rtlCol="0">
            <a:spAutoFit/>
          </a:bodyPr>
          <a:lstStyle/>
          <a:p>
            <a:pPr lvl="0">
              <a:lnSpc>
                <a:spcPct val="110000"/>
              </a:lnSpc>
              <a:defRPr/>
            </a:pPr>
            <a:r>
              <a:rPr lang="zh-CN" altLang="en-US" sz="4800" dirty="0">
                <a:solidFill>
                  <a:schemeClr val="bg1"/>
                </a:solidFill>
                <a:latin typeface="STZhongsong" panose="02010600040101010101" pitchFamily="2" charset="-122"/>
                <a:ea typeface="STZhongsong" panose="02010600040101010101" pitchFamily="2" charset="-122"/>
              </a:rPr>
              <a:t>基于虚幻引擎</a:t>
            </a:r>
            <a:endParaRPr lang="en-US" altLang="zh-CN" sz="4800" dirty="0">
              <a:solidFill>
                <a:schemeClr val="bg1"/>
              </a:solidFill>
              <a:latin typeface="STZhongsong" panose="02010600040101010101" pitchFamily="2" charset="-122"/>
              <a:ea typeface="STZhongsong" panose="02010600040101010101" pitchFamily="2" charset="-122"/>
            </a:endParaRPr>
          </a:p>
          <a:p>
            <a:pPr lvl="0">
              <a:lnSpc>
                <a:spcPct val="110000"/>
              </a:lnSpc>
              <a:defRPr/>
            </a:pPr>
            <a:r>
              <a:rPr lang="zh-CN" altLang="en-US" sz="4800" dirty="0">
                <a:solidFill>
                  <a:schemeClr val="bg1"/>
                </a:solidFill>
                <a:latin typeface="STZhongsong" panose="02010600040101010101" pitchFamily="2" charset="-122"/>
                <a:ea typeface="STZhongsong" panose="02010600040101010101" pitchFamily="2" charset="-122"/>
              </a:rPr>
              <a:t>实现动态光照仿真的城市数字孪生</a:t>
            </a:r>
            <a:endParaRPr kumimoji="0" lang="zh-CN" altLang="en-US" sz="4800" b="0" i="0" u="none" strike="noStrike" kern="1200" cap="none" spc="0" normalizeH="0" baseline="0" noProof="0" dirty="0">
              <a:ln>
                <a:noFill/>
              </a:ln>
              <a:solidFill>
                <a:schemeClr val="bg1"/>
              </a:solidFill>
              <a:effectLst/>
              <a:uLnTx/>
              <a:uFillTx/>
              <a:latin typeface="STZhongsong" panose="02010600040101010101" pitchFamily="2" charset="-122"/>
              <a:ea typeface="STZhongsong" panose="02010600040101010101" pitchFamily="2" charset="-122"/>
            </a:endParaRPr>
          </a:p>
        </p:txBody>
      </p:sp>
      <p:pic>
        <p:nvPicPr>
          <p:cNvPr id="4" name="图形 3">
            <a:extLst>
              <a:ext uri="{FF2B5EF4-FFF2-40B4-BE49-F238E27FC236}">
                <a16:creationId xmlns:a16="http://schemas.microsoft.com/office/drawing/2014/main" id="{AAFF26B0-F06D-4E12-ABB4-48CD8800DC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5499" y="2754568"/>
            <a:ext cx="1374282" cy="1141145"/>
          </a:xfrm>
          <a:prstGeom prst="rect">
            <a:avLst/>
          </a:prstGeom>
          <a:effectLst>
            <a:glow rad="12700">
              <a:schemeClr val="bg1">
                <a:alpha val="41000"/>
              </a:schemeClr>
            </a:glow>
          </a:effectLst>
        </p:spPr>
      </p:pic>
      <p:pic>
        <p:nvPicPr>
          <p:cNvPr id="5" name="图形 4">
            <a:extLst>
              <a:ext uri="{FF2B5EF4-FFF2-40B4-BE49-F238E27FC236}">
                <a16:creationId xmlns:a16="http://schemas.microsoft.com/office/drawing/2014/main" id="{1E317E6C-BBA7-4430-84FA-4C6C4487FA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5622" y="175646"/>
            <a:ext cx="1508654" cy="529352"/>
          </a:xfrm>
          <a:prstGeom prst="rect">
            <a:avLst/>
          </a:prstGeom>
        </p:spPr>
      </p:pic>
      <p:grpSp>
        <p:nvGrpSpPr>
          <p:cNvPr id="94" name="组合 93">
            <a:extLst>
              <a:ext uri="{FF2B5EF4-FFF2-40B4-BE49-F238E27FC236}">
                <a16:creationId xmlns:a16="http://schemas.microsoft.com/office/drawing/2014/main" id="{74AAB1E3-E9AA-482C-BC5B-5BA03F02F9EE}"/>
              </a:ext>
            </a:extLst>
          </p:cNvPr>
          <p:cNvGrpSpPr/>
          <p:nvPr/>
        </p:nvGrpSpPr>
        <p:grpSpPr>
          <a:xfrm>
            <a:off x="8887248" y="3994134"/>
            <a:ext cx="2884758" cy="783728"/>
            <a:chOff x="5452339" y="4676821"/>
            <a:chExt cx="4342067" cy="499568"/>
          </a:xfrm>
        </p:grpSpPr>
        <p:sp>
          <p:nvSpPr>
            <p:cNvPr id="18" name="矩形: 圆角 17">
              <a:extLst>
                <a:ext uri="{FF2B5EF4-FFF2-40B4-BE49-F238E27FC236}">
                  <a16:creationId xmlns:a16="http://schemas.microsoft.com/office/drawing/2014/main" id="{ECCA80A5-3D6E-48F5-B670-5ED8EAE71F9E}"/>
                </a:ext>
              </a:extLst>
            </p:cNvPr>
            <p:cNvSpPr/>
            <p:nvPr/>
          </p:nvSpPr>
          <p:spPr>
            <a:xfrm>
              <a:off x="5452339" y="4676821"/>
              <a:ext cx="4342067" cy="499568"/>
            </a:xfrm>
            <a:prstGeom prst="roundRect">
              <a:avLst>
                <a:gd name="adj" fmla="val 50000"/>
              </a:avLst>
            </a:prstGeom>
            <a:solidFill>
              <a:srgbClr val="141B76">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9" name="文本框 18">
              <a:extLst>
                <a:ext uri="{FF2B5EF4-FFF2-40B4-BE49-F238E27FC236}">
                  <a16:creationId xmlns:a16="http://schemas.microsoft.com/office/drawing/2014/main" id="{2E50AF1E-6827-451A-909D-87A84C1EA21C}"/>
                </a:ext>
              </a:extLst>
            </p:cNvPr>
            <p:cNvSpPr txBox="1"/>
            <p:nvPr/>
          </p:nvSpPr>
          <p:spPr>
            <a:xfrm>
              <a:off x="5771402" y="4722236"/>
              <a:ext cx="4023004" cy="4119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prstClr val="white"/>
                  </a:solidFill>
                  <a:latin typeface="+mn-ea"/>
                </a:rPr>
                <a:t>主讲</a:t>
              </a:r>
              <a:r>
                <a:rPr kumimoji="0" lang="zh-CN" altLang="en-US" sz="1800" b="0" i="0" u="none" strike="noStrike" kern="1200" cap="none" spc="0" normalizeH="0" baseline="0" noProof="0" dirty="0">
                  <a:ln>
                    <a:noFill/>
                  </a:ln>
                  <a:solidFill>
                    <a:prstClr val="white"/>
                  </a:solidFill>
                  <a:effectLst/>
                  <a:uLnTx/>
                  <a:uFillTx/>
                  <a:latin typeface="+mn-ea"/>
                  <a:cs typeface="+mn-cs"/>
                </a:rPr>
                <a:t>人： 胡宸恺</a:t>
              </a:r>
              <a:endParaRPr kumimoji="0" lang="en-US" altLang="zh-CN" sz="1800" b="0" i="0" u="none" strike="noStrike" kern="1200" cap="none" spc="0" normalizeH="0" baseline="0" noProof="0" dirty="0">
                <a:ln>
                  <a:noFill/>
                </a:ln>
                <a:solidFill>
                  <a:prstClr val="white"/>
                </a:solidFill>
                <a:effectLst/>
                <a:uLnTx/>
                <a:uFillTx/>
                <a:latin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prstClr val="white"/>
                  </a:solidFill>
                  <a:latin typeface="+mn-ea"/>
                </a:rPr>
                <a:t>组员： 周小童 屠思源</a:t>
              </a:r>
              <a:endParaRPr lang="en-US" altLang="zh-CN" dirty="0">
                <a:solidFill>
                  <a:prstClr val="white"/>
                </a:solidFill>
                <a:latin typeface="+mn-ea"/>
              </a:endParaRPr>
            </a:p>
          </p:txBody>
        </p:sp>
      </p:grpSp>
      <p:pic>
        <p:nvPicPr>
          <p:cNvPr id="15" name="图形 14">
            <a:extLst>
              <a:ext uri="{FF2B5EF4-FFF2-40B4-BE49-F238E27FC236}">
                <a16:creationId xmlns:a16="http://schemas.microsoft.com/office/drawing/2014/main" id="{A3094F62-EAF0-41BE-8707-942335AF67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248761" y="1586418"/>
            <a:ext cx="623999" cy="518142"/>
          </a:xfrm>
          <a:prstGeom prst="rect">
            <a:avLst/>
          </a:prstGeom>
          <a:effectLst>
            <a:glow rad="12700">
              <a:schemeClr val="bg1">
                <a:alpha val="41000"/>
              </a:schemeClr>
            </a:glow>
          </a:effectLst>
        </p:spPr>
      </p:pic>
      <p:pic>
        <p:nvPicPr>
          <p:cNvPr id="16" name="图形 15">
            <a:extLst>
              <a:ext uri="{FF2B5EF4-FFF2-40B4-BE49-F238E27FC236}">
                <a16:creationId xmlns:a16="http://schemas.microsoft.com/office/drawing/2014/main" id="{D76DFED0-B383-4A06-A2D3-4719720C403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14080" y="4777862"/>
            <a:ext cx="623999" cy="518142"/>
          </a:xfrm>
          <a:prstGeom prst="rect">
            <a:avLst/>
          </a:prstGeom>
          <a:effectLst>
            <a:glow rad="12700">
              <a:schemeClr val="bg1">
                <a:alpha val="41000"/>
              </a:schemeClr>
            </a:glow>
          </a:effectLst>
        </p:spPr>
      </p:pic>
      <p:pic>
        <p:nvPicPr>
          <p:cNvPr id="21" name="图形 20">
            <a:extLst>
              <a:ext uri="{FF2B5EF4-FFF2-40B4-BE49-F238E27FC236}">
                <a16:creationId xmlns:a16="http://schemas.microsoft.com/office/drawing/2014/main" id="{72133DB7-83E6-4F86-A86D-68528E5FAC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25608" y="1623536"/>
            <a:ext cx="623999" cy="518142"/>
          </a:xfrm>
          <a:prstGeom prst="rect">
            <a:avLst/>
          </a:prstGeom>
          <a:effectLst>
            <a:glow rad="12700">
              <a:schemeClr val="bg1">
                <a:alpha val="41000"/>
              </a:schemeClr>
            </a:glow>
          </a:effectLst>
        </p:spPr>
      </p:pic>
      <p:pic>
        <p:nvPicPr>
          <p:cNvPr id="22" name="图形 21">
            <a:extLst>
              <a:ext uri="{FF2B5EF4-FFF2-40B4-BE49-F238E27FC236}">
                <a16:creationId xmlns:a16="http://schemas.microsoft.com/office/drawing/2014/main" id="{9C81B2E4-B51C-49D8-B71F-3CEFEAECCA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54966" y="5620170"/>
            <a:ext cx="623999" cy="518142"/>
          </a:xfrm>
          <a:prstGeom prst="rect">
            <a:avLst/>
          </a:prstGeom>
          <a:effectLst>
            <a:glow rad="12700">
              <a:schemeClr val="bg1">
                <a:alpha val="41000"/>
              </a:schemeClr>
            </a:glow>
          </a:effectLst>
        </p:spPr>
      </p:pic>
      <p:grpSp>
        <p:nvGrpSpPr>
          <p:cNvPr id="2" name="组合 1">
            <a:extLst>
              <a:ext uri="{FF2B5EF4-FFF2-40B4-BE49-F238E27FC236}">
                <a16:creationId xmlns:a16="http://schemas.microsoft.com/office/drawing/2014/main" id="{F0A7AC1A-462D-40DD-11EB-395B9456E377}"/>
              </a:ext>
            </a:extLst>
          </p:cNvPr>
          <p:cNvGrpSpPr/>
          <p:nvPr/>
        </p:nvGrpSpPr>
        <p:grpSpPr>
          <a:xfrm>
            <a:off x="9898203" y="43438"/>
            <a:ext cx="2091634" cy="1419208"/>
            <a:chOff x="7660433" y="3009722"/>
            <a:chExt cx="4135038" cy="2775878"/>
          </a:xfrm>
        </p:grpSpPr>
        <p:sp>
          <p:nvSpPr>
            <p:cNvPr id="11" name="矩形 10">
              <a:extLst>
                <a:ext uri="{FF2B5EF4-FFF2-40B4-BE49-F238E27FC236}">
                  <a16:creationId xmlns:a16="http://schemas.microsoft.com/office/drawing/2014/main" id="{0880DD2B-AD4B-4232-845E-4A9C30DE8F64}"/>
                </a:ext>
              </a:extLst>
            </p:cNvPr>
            <p:cNvSpPr/>
            <p:nvPr/>
          </p:nvSpPr>
          <p:spPr>
            <a:xfrm>
              <a:off x="7660433" y="3009722"/>
              <a:ext cx="4135038" cy="2775878"/>
            </a:xfrm>
            <a:prstGeom prst="rect">
              <a:avLst/>
            </a:prstGeom>
            <a:noFill/>
            <a:ln w="6350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26" name="图片 25">
              <a:extLst>
                <a:ext uri="{FF2B5EF4-FFF2-40B4-BE49-F238E27FC236}">
                  <a16:creationId xmlns:a16="http://schemas.microsoft.com/office/drawing/2014/main" id="{0866DE6B-D410-4D6C-84E0-C63D6D54D6EC}"/>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7878840" y="3202967"/>
              <a:ext cx="3698223" cy="2413000"/>
            </a:xfrm>
            <a:prstGeom prst="rect">
              <a:avLst/>
            </a:prstGeom>
          </p:spPr>
        </p:pic>
      </p:grpSp>
      <p:grpSp>
        <p:nvGrpSpPr>
          <p:cNvPr id="8" name="组合 7">
            <a:extLst>
              <a:ext uri="{FF2B5EF4-FFF2-40B4-BE49-F238E27FC236}">
                <a16:creationId xmlns:a16="http://schemas.microsoft.com/office/drawing/2014/main" id="{A79F7775-D14D-1D51-02EF-BF1D4AD34D13}"/>
              </a:ext>
            </a:extLst>
          </p:cNvPr>
          <p:cNvGrpSpPr/>
          <p:nvPr/>
        </p:nvGrpSpPr>
        <p:grpSpPr>
          <a:xfrm>
            <a:off x="318831" y="2098709"/>
            <a:ext cx="3373441" cy="518142"/>
            <a:chOff x="5452339" y="4786253"/>
            <a:chExt cx="4297008" cy="450346"/>
          </a:xfrm>
        </p:grpSpPr>
        <p:sp>
          <p:nvSpPr>
            <p:cNvPr id="9" name="矩形: 圆角 17">
              <a:extLst>
                <a:ext uri="{FF2B5EF4-FFF2-40B4-BE49-F238E27FC236}">
                  <a16:creationId xmlns:a16="http://schemas.microsoft.com/office/drawing/2014/main" id="{B1A73843-0C3D-C7BB-383E-9A6C9E9A41E2}"/>
                </a:ext>
              </a:extLst>
            </p:cNvPr>
            <p:cNvSpPr/>
            <p:nvPr/>
          </p:nvSpPr>
          <p:spPr>
            <a:xfrm>
              <a:off x="5452339" y="4786253"/>
              <a:ext cx="2570662" cy="450346"/>
            </a:xfrm>
            <a:prstGeom prst="roundRect">
              <a:avLst>
                <a:gd name="adj" fmla="val 50000"/>
              </a:avLst>
            </a:prstGeom>
            <a:solidFill>
              <a:srgbClr val="141B76">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0" name="文本框 9">
              <a:extLst>
                <a:ext uri="{FF2B5EF4-FFF2-40B4-BE49-F238E27FC236}">
                  <a16:creationId xmlns:a16="http://schemas.microsoft.com/office/drawing/2014/main" id="{C158674D-C6A7-6056-7074-2B1DAC4E2A32}"/>
                </a:ext>
              </a:extLst>
            </p:cNvPr>
            <p:cNvSpPr txBox="1"/>
            <p:nvPr/>
          </p:nvSpPr>
          <p:spPr>
            <a:xfrm>
              <a:off x="5726342" y="4863989"/>
              <a:ext cx="4023005" cy="2354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prstClr val="white"/>
                  </a:solidFill>
                  <a:latin typeface="微软雅黑 Light"/>
                  <a:ea typeface="微软雅黑 Light"/>
                </a:rPr>
                <a:t>SRTP Proposal</a:t>
              </a:r>
            </a:p>
          </p:txBody>
        </p:sp>
      </p:grpSp>
    </p:spTree>
    <p:extLst>
      <p:ext uri="{BB962C8B-B14F-4D97-AF65-F5344CB8AC3E}">
        <p14:creationId xmlns:p14="http://schemas.microsoft.com/office/powerpoint/2010/main" val="1224484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10" presetClass="entr" presetSubtype="0" fill="hold" nodeType="withEffect">
                                  <p:stCondLst>
                                    <p:cond delay="0"/>
                                  </p:stCondLst>
                                  <p:childTnLst>
                                    <p:set>
                                      <p:cBhvr>
                                        <p:cTn id="13" dur="1" fill="hold">
                                          <p:stCondLst>
                                            <p:cond delay="0"/>
                                          </p:stCondLst>
                                        </p:cTn>
                                        <p:tgtEl>
                                          <p:spTgt spid="94"/>
                                        </p:tgtEl>
                                        <p:attrNameLst>
                                          <p:attrName>style.visibility</p:attrName>
                                        </p:attrNameLst>
                                      </p:cBhvr>
                                      <p:to>
                                        <p:strVal val="visible"/>
                                      </p:to>
                                    </p:set>
                                    <p:animEffect transition="in" filter="fade">
                                      <p:cBhvr>
                                        <p:cTn id="14" dur="500"/>
                                        <p:tgtEl>
                                          <p:spTgt spid="94"/>
                                        </p:tgtEl>
                                      </p:cBhvr>
                                    </p:animEffec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10" presetClass="entr" presetSubtype="0" fill="hold"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par>
                                <p:cTn id="39" presetID="10"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2068"/>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5" name="组合 14">
            <a:extLst>
              <a:ext uri="{FF2B5EF4-FFF2-40B4-BE49-F238E27FC236}">
                <a16:creationId xmlns:a16="http://schemas.microsoft.com/office/drawing/2014/main" id="{2136C1D4-5090-493A-95DD-511F4C83D186}"/>
              </a:ext>
            </a:extLst>
          </p:cNvPr>
          <p:cNvGrpSpPr/>
          <p:nvPr/>
        </p:nvGrpSpPr>
        <p:grpSpPr>
          <a:xfrm>
            <a:off x="5416649" y="68190"/>
            <a:ext cx="6020843" cy="386118"/>
            <a:chOff x="5416649" y="68190"/>
            <a:chExt cx="6020843" cy="386118"/>
          </a:xfrm>
        </p:grpSpPr>
        <p:sp>
          <p:nvSpPr>
            <p:cNvPr id="13" name="矩形 12">
              <a:extLst>
                <a:ext uri="{FF2B5EF4-FFF2-40B4-BE49-F238E27FC236}">
                  <a16:creationId xmlns:a16="http://schemas.microsoft.com/office/drawing/2014/main" id="{459C5891-E3B7-4300-810E-508A5E0771D1}"/>
                </a:ext>
              </a:extLst>
            </p:cNvPr>
            <p:cNvSpPr/>
            <p:nvPr/>
          </p:nvSpPr>
          <p:spPr>
            <a:xfrm>
              <a:off x="6974369" y="112736"/>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68190"/>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微软雅黑 Light"/>
                  <a:ea typeface="微软雅黑 Light"/>
                </a:rPr>
                <a:t>项目背景</a:t>
              </a:r>
              <a:endParaRPr kumimoji="0" lang="zh-CN" altLang="en-US" sz="1800" b="0" i="0" u="none" strike="noStrike" kern="1200" cap="none" spc="0" normalizeH="0" baseline="0" noProof="0" dirty="0">
                <a:ln>
                  <a:noFill/>
                </a:ln>
                <a:effectLst/>
                <a:uLnTx/>
                <a:uFillTx/>
                <a:latin typeface="微软雅黑 Light"/>
                <a:ea typeface="微软雅黑 Light"/>
                <a:cs typeface="+mn-cs"/>
              </a:endParaRP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84976"/>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bg1"/>
                  </a:solidFill>
                  <a:effectLst/>
                  <a:uLnTx/>
                  <a:uFillTx/>
                  <a:latin typeface="微软雅黑"/>
                  <a:ea typeface="微软雅黑"/>
                  <a:cs typeface="+mn-cs"/>
                </a:rPr>
                <a:t>研究方案</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84976"/>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预期成果</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84976"/>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创新之处</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74" name="图形 73">
            <a:extLst>
              <a:ext uri="{FF2B5EF4-FFF2-40B4-BE49-F238E27FC236}">
                <a16:creationId xmlns:a16="http://schemas.microsoft.com/office/drawing/2014/main" id="{A163052E-AF28-44B3-993D-2047AA24B2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grpSp>
        <p:nvGrpSpPr>
          <p:cNvPr id="75" name="组合 74">
            <a:extLst>
              <a:ext uri="{FF2B5EF4-FFF2-40B4-BE49-F238E27FC236}">
                <a16:creationId xmlns:a16="http://schemas.microsoft.com/office/drawing/2014/main" id="{B99284E2-8422-4020-B58E-D3BE4D29B27C}"/>
              </a:ext>
            </a:extLst>
          </p:cNvPr>
          <p:cNvGrpSpPr/>
          <p:nvPr/>
        </p:nvGrpSpPr>
        <p:grpSpPr>
          <a:xfrm>
            <a:off x="9105741" y="1729551"/>
            <a:ext cx="1858740" cy="1693278"/>
            <a:chOff x="650068" y="2823493"/>
            <a:chExt cx="1858740" cy="1693278"/>
          </a:xfrm>
        </p:grpSpPr>
        <p:sp>
          <p:nvSpPr>
            <p:cNvPr id="76" name="六边形 75">
              <a:extLst>
                <a:ext uri="{FF2B5EF4-FFF2-40B4-BE49-F238E27FC236}">
                  <a16:creationId xmlns:a16="http://schemas.microsoft.com/office/drawing/2014/main" id="{60D15526-53B2-45D1-8F28-216AD16B85B3}"/>
                </a:ext>
              </a:extLst>
            </p:cNvPr>
            <p:cNvSpPr/>
            <p:nvPr/>
          </p:nvSpPr>
          <p:spPr>
            <a:xfrm>
              <a:off x="650068" y="2823493"/>
              <a:ext cx="1858740" cy="1693278"/>
            </a:xfrm>
            <a:prstGeom prst="hexagon">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78" name="六边形 77">
              <a:extLst>
                <a:ext uri="{FF2B5EF4-FFF2-40B4-BE49-F238E27FC236}">
                  <a16:creationId xmlns:a16="http://schemas.microsoft.com/office/drawing/2014/main" id="{1667DB4C-16F7-4266-866B-4737E7D5278A}"/>
                </a:ext>
              </a:extLst>
            </p:cNvPr>
            <p:cNvSpPr/>
            <p:nvPr/>
          </p:nvSpPr>
          <p:spPr>
            <a:xfrm>
              <a:off x="1071414" y="3207753"/>
              <a:ext cx="1015121" cy="924757"/>
            </a:xfrm>
            <a:prstGeom prst="hexag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dirty="0">
                  <a:solidFill>
                    <a:prstClr val="white"/>
                  </a:solidFill>
                  <a:latin typeface="微软雅黑"/>
                  <a:ea typeface="微软雅黑"/>
                </a:rPr>
                <a:t>4</a:t>
              </a:r>
            </a:p>
          </p:txBody>
        </p:sp>
      </p:grpSp>
      <p:grpSp>
        <p:nvGrpSpPr>
          <p:cNvPr id="91" name="组合 90">
            <a:extLst>
              <a:ext uri="{FF2B5EF4-FFF2-40B4-BE49-F238E27FC236}">
                <a16:creationId xmlns:a16="http://schemas.microsoft.com/office/drawing/2014/main" id="{6423E3CA-887B-44CE-918E-572609B8B220}"/>
              </a:ext>
            </a:extLst>
          </p:cNvPr>
          <p:cNvGrpSpPr/>
          <p:nvPr/>
        </p:nvGrpSpPr>
        <p:grpSpPr>
          <a:xfrm>
            <a:off x="8788926" y="3607559"/>
            <a:ext cx="2531325" cy="1722779"/>
            <a:chOff x="4699643" y="2149345"/>
            <a:chExt cx="2403857" cy="1722779"/>
          </a:xfrm>
        </p:grpSpPr>
        <p:sp>
          <p:nvSpPr>
            <p:cNvPr id="92" name="文本框 91">
              <a:extLst>
                <a:ext uri="{FF2B5EF4-FFF2-40B4-BE49-F238E27FC236}">
                  <a16:creationId xmlns:a16="http://schemas.microsoft.com/office/drawing/2014/main" id="{4AED156E-9F4F-460D-BF8D-CE6ADDAC60E3}"/>
                </a:ext>
              </a:extLst>
            </p:cNvPr>
            <p:cNvSpPr txBox="1"/>
            <p:nvPr/>
          </p:nvSpPr>
          <p:spPr>
            <a:xfrm>
              <a:off x="4699643" y="2149345"/>
              <a:ext cx="240385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chemeClr val="accent1">
                      <a:lumMod val="75000"/>
                    </a:schemeClr>
                  </a:solidFill>
                  <a:effectLst/>
                  <a:uLnTx/>
                  <a:uFillTx/>
                  <a:latin typeface="微软雅黑"/>
                  <a:ea typeface="微软雅黑"/>
                  <a:cs typeface="+mn-cs"/>
                </a:rPr>
                <a:t>World Creator</a:t>
              </a:r>
              <a:endParaRPr kumimoji="0" lang="zh-CN" altLang="en-US" sz="2400" b="0" i="0" u="none" strike="noStrike" kern="1200" cap="none" spc="0" normalizeH="0" baseline="0" noProof="0" dirty="0">
                <a:ln>
                  <a:noFill/>
                </a:ln>
                <a:solidFill>
                  <a:schemeClr val="accent1">
                    <a:lumMod val="75000"/>
                  </a:schemeClr>
                </a:solidFill>
                <a:effectLst/>
                <a:uLnTx/>
                <a:uFillTx/>
                <a:latin typeface="微软雅黑"/>
                <a:ea typeface="微软雅黑"/>
                <a:cs typeface="+mn-cs"/>
              </a:endParaRPr>
            </a:p>
          </p:txBody>
        </p:sp>
        <p:sp>
          <p:nvSpPr>
            <p:cNvPr id="93" name="矩形 92">
              <a:extLst>
                <a:ext uri="{FF2B5EF4-FFF2-40B4-BE49-F238E27FC236}">
                  <a16:creationId xmlns:a16="http://schemas.microsoft.com/office/drawing/2014/main" id="{A3006531-0C62-47B7-A732-A998E926EEA7}"/>
                </a:ext>
              </a:extLst>
            </p:cNvPr>
            <p:cNvSpPr/>
            <p:nvPr/>
          </p:nvSpPr>
          <p:spPr>
            <a:xfrm>
              <a:off x="4758482" y="2611010"/>
              <a:ext cx="2249186" cy="1261114"/>
            </a:xfrm>
            <a:prstGeom prst="rect">
              <a:avLst/>
            </a:prstGeom>
          </p:spPr>
          <p:txBody>
            <a:bodyPr wrap="square">
              <a:spAutoFit/>
            </a:bodyPr>
            <a:lstStyle/>
            <a:p>
              <a:pPr lvl="0" algn="ctr">
                <a:lnSpc>
                  <a:spcPct val="130000"/>
                </a:lnSpc>
                <a:defRPr/>
              </a:pPr>
              <a:r>
                <a:rPr kumimoji="0" lang="zh-CN" altLang="en-US" sz="2000" b="0" i="0" u="none" strike="noStrike" kern="1200" cap="none" spc="0" normalizeH="0" baseline="0" noProof="0" dirty="0">
                  <a:ln>
                    <a:noFill/>
                  </a:ln>
                  <a:solidFill>
                    <a:prstClr val="black">
                      <a:lumMod val="95000"/>
                      <a:lumOff val="5000"/>
                    </a:prstClr>
                  </a:solidFill>
                  <a:effectLst/>
                  <a:uLnTx/>
                  <a:uFillTx/>
                  <a:latin typeface="+mn-ea"/>
                </a:rPr>
                <a:t>纹理高度细致</a:t>
              </a:r>
              <a:endParaRPr kumimoji="0" lang="en-US" altLang="zh-CN" sz="2000" b="0" i="0" u="none" strike="noStrike" kern="1200" cap="none" spc="0" normalizeH="0" baseline="0" noProof="0" dirty="0">
                <a:ln>
                  <a:noFill/>
                </a:ln>
                <a:solidFill>
                  <a:prstClr val="black">
                    <a:lumMod val="95000"/>
                    <a:lumOff val="5000"/>
                  </a:prstClr>
                </a:solidFill>
                <a:effectLst/>
                <a:uLnTx/>
                <a:uFillTx/>
                <a:latin typeface="+mn-ea"/>
              </a:endParaRPr>
            </a:p>
            <a:p>
              <a:pPr lvl="0" algn="ctr">
                <a:lnSpc>
                  <a:spcPct val="130000"/>
                </a:lnSpc>
                <a:defRPr/>
              </a:pPr>
              <a:r>
                <a:rPr kumimoji="0" lang="zh-CN" altLang="en-US" sz="2000" b="0" i="0" u="none" strike="noStrike" kern="1200" cap="none" spc="0" normalizeH="0" baseline="0" noProof="0" dirty="0">
                  <a:ln>
                    <a:noFill/>
                  </a:ln>
                  <a:solidFill>
                    <a:prstClr val="black">
                      <a:lumMod val="95000"/>
                      <a:lumOff val="5000"/>
                    </a:prstClr>
                  </a:solidFill>
                  <a:effectLst/>
                  <a:uLnTx/>
                  <a:uFillTx/>
                  <a:latin typeface="+mn-ea"/>
                </a:rPr>
                <a:t>超大规模地理数据</a:t>
              </a:r>
              <a:endParaRPr kumimoji="0" lang="en-US" altLang="zh-CN" sz="2000" b="0" i="0" u="none" strike="noStrike" kern="1200" cap="none" spc="0" normalizeH="0" baseline="0" noProof="0" dirty="0">
                <a:ln>
                  <a:noFill/>
                </a:ln>
                <a:solidFill>
                  <a:prstClr val="black">
                    <a:lumMod val="95000"/>
                    <a:lumOff val="5000"/>
                  </a:prstClr>
                </a:solidFill>
                <a:effectLst/>
                <a:uLnTx/>
                <a:uFillTx/>
                <a:latin typeface="+mn-ea"/>
              </a:endParaRPr>
            </a:p>
            <a:p>
              <a:pPr lvl="0" algn="ctr">
                <a:lnSpc>
                  <a:spcPct val="130000"/>
                </a:lnSpc>
                <a:defRPr/>
              </a:pPr>
              <a:r>
                <a:rPr lang="zh-CN" altLang="en-US" sz="2000" dirty="0">
                  <a:solidFill>
                    <a:prstClr val="black">
                      <a:lumMod val="95000"/>
                      <a:lumOff val="5000"/>
                    </a:prstClr>
                  </a:solidFill>
                  <a:latin typeface="+mn-ea"/>
                </a:rPr>
                <a:t>图像自适渲染</a:t>
              </a:r>
              <a:endParaRPr lang="en-US" altLang="zh-CN" sz="2000" dirty="0">
                <a:solidFill>
                  <a:prstClr val="black">
                    <a:lumMod val="95000"/>
                    <a:lumOff val="5000"/>
                  </a:prstClr>
                </a:solidFill>
                <a:latin typeface="+mn-ea"/>
              </a:endParaRPr>
            </a:p>
          </p:txBody>
        </p:sp>
      </p:grpSp>
      <p:pic>
        <p:nvPicPr>
          <p:cNvPr id="14" name="图片 13">
            <a:extLst>
              <a:ext uri="{FF2B5EF4-FFF2-40B4-BE49-F238E27FC236}">
                <a16:creationId xmlns:a16="http://schemas.microsoft.com/office/drawing/2014/main" id="{2FC0249A-14E2-4605-BAF5-501C5177AA7E}"/>
              </a:ext>
            </a:extLst>
          </p:cNvPr>
          <p:cNvPicPr>
            <a:picLocks noChangeAspect="1"/>
          </p:cNvPicPr>
          <p:nvPr/>
        </p:nvPicPr>
        <p:blipFill>
          <a:blip r:embed="rId5"/>
          <a:stretch>
            <a:fillRect/>
          </a:stretch>
        </p:blipFill>
        <p:spPr>
          <a:xfrm>
            <a:off x="734663" y="762950"/>
            <a:ext cx="5585088" cy="3354776"/>
          </a:xfrm>
          <a:prstGeom prst="rect">
            <a:avLst/>
          </a:prstGeom>
        </p:spPr>
      </p:pic>
      <p:pic>
        <p:nvPicPr>
          <p:cNvPr id="12" name="图片 11">
            <a:extLst>
              <a:ext uri="{FF2B5EF4-FFF2-40B4-BE49-F238E27FC236}">
                <a16:creationId xmlns:a16="http://schemas.microsoft.com/office/drawing/2014/main" id="{8FCAF64D-7FB6-52B9-57B3-5B99C659B538}"/>
              </a:ext>
            </a:extLst>
          </p:cNvPr>
          <p:cNvPicPr>
            <a:picLocks noChangeAspect="1"/>
          </p:cNvPicPr>
          <p:nvPr/>
        </p:nvPicPr>
        <p:blipFill>
          <a:blip r:embed="rId6"/>
          <a:stretch>
            <a:fillRect/>
          </a:stretch>
        </p:blipFill>
        <p:spPr>
          <a:xfrm>
            <a:off x="2297053" y="2957708"/>
            <a:ext cx="5988621" cy="3137342"/>
          </a:xfrm>
          <a:prstGeom prst="rect">
            <a:avLst/>
          </a:prstGeom>
        </p:spPr>
      </p:pic>
    </p:spTree>
    <p:extLst>
      <p:ext uri="{BB962C8B-B14F-4D97-AF65-F5344CB8AC3E}">
        <p14:creationId xmlns:p14="http://schemas.microsoft.com/office/powerpoint/2010/main" val="105363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Effect transition="in" filter="fade">
                                      <p:cBhvr>
                                        <p:cTn id="11"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椭圆 36">
            <a:extLst>
              <a:ext uri="{FF2B5EF4-FFF2-40B4-BE49-F238E27FC236}">
                <a16:creationId xmlns:a16="http://schemas.microsoft.com/office/drawing/2014/main" id="{991DEE90-AC86-48BF-A20A-547D360E5EFB}"/>
              </a:ext>
            </a:extLst>
          </p:cNvPr>
          <p:cNvSpPr/>
          <p:nvPr/>
        </p:nvSpPr>
        <p:spPr>
          <a:xfrm>
            <a:off x="6609398" y="2175118"/>
            <a:ext cx="1913392" cy="1913392"/>
          </a:xfrm>
          <a:prstGeom prst="ellipse">
            <a:avLst/>
          </a:prstGeom>
          <a:gradFill flip="none" rotWithShape="1">
            <a:gsLst>
              <a:gs pos="0">
                <a:schemeClr val="accent1">
                  <a:lumMod val="60000"/>
                  <a:lumOff val="40000"/>
                </a:schemeClr>
              </a:gs>
              <a:gs pos="100000">
                <a:schemeClr val="accent1">
                  <a:lumMod val="75000"/>
                  <a:alpha val="67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grpSp>
        <p:nvGrpSpPr>
          <p:cNvPr id="32" name="组合 31">
            <a:extLst>
              <a:ext uri="{FF2B5EF4-FFF2-40B4-BE49-F238E27FC236}">
                <a16:creationId xmlns:a16="http://schemas.microsoft.com/office/drawing/2014/main" id="{33F5A969-260B-422F-B4E3-DA6395C64BC8}"/>
              </a:ext>
            </a:extLst>
          </p:cNvPr>
          <p:cNvGrpSpPr/>
          <p:nvPr/>
        </p:nvGrpSpPr>
        <p:grpSpPr>
          <a:xfrm>
            <a:off x="3154566" y="4130877"/>
            <a:ext cx="5762554" cy="1730828"/>
            <a:chOff x="3102428" y="3755572"/>
            <a:chExt cx="5762554" cy="1730828"/>
          </a:xfrm>
        </p:grpSpPr>
        <p:cxnSp>
          <p:nvCxnSpPr>
            <p:cNvPr id="29" name="直接连接符 28">
              <a:extLst>
                <a:ext uri="{FF2B5EF4-FFF2-40B4-BE49-F238E27FC236}">
                  <a16:creationId xmlns:a16="http://schemas.microsoft.com/office/drawing/2014/main" id="{1C4BCF85-EA4C-493A-8D5E-F0143B36AB23}"/>
                </a:ext>
              </a:extLst>
            </p:cNvPr>
            <p:cNvCxnSpPr/>
            <p:nvPr/>
          </p:nvCxnSpPr>
          <p:spPr>
            <a:xfrm>
              <a:off x="3102428"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DE808EE5-120D-468C-A69F-51673B365677}"/>
                </a:ext>
              </a:extLst>
            </p:cNvPr>
            <p:cNvCxnSpPr/>
            <p:nvPr/>
          </p:nvCxnSpPr>
          <p:spPr>
            <a:xfrm>
              <a:off x="6019799"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B4991D69-27EB-405C-B1D3-36EF14D376BD}"/>
                </a:ext>
              </a:extLst>
            </p:cNvPr>
            <p:cNvCxnSpPr/>
            <p:nvPr/>
          </p:nvCxnSpPr>
          <p:spPr>
            <a:xfrm>
              <a:off x="8864982"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1" name="组合 40">
            <a:extLst>
              <a:ext uri="{FF2B5EF4-FFF2-40B4-BE49-F238E27FC236}">
                <a16:creationId xmlns:a16="http://schemas.microsoft.com/office/drawing/2014/main" id="{ECF43A9D-946B-4EC1-A72C-12F9965E137E}"/>
              </a:ext>
            </a:extLst>
          </p:cNvPr>
          <p:cNvGrpSpPr/>
          <p:nvPr/>
        </p:nvGrpSpPr>
        <p:grpSpPr>
          <a:xfrm>
            <a:off x="3055559" y="4428336"/>
            <a:ext cx="3235048" cy="651312"/>
            <a:chOff x="209724" y="4394568"/>
            <a:chExt cx="3235048" cy="651312"/>
          </a:xfrm>
        </p:grpSpPr>
        <p:sp>
          <p:nvSpPr>
            <p:cNvPr id="42" name="文本框 41">
              <a:extLst>
                <a:ext uri="{FF2B5EF4-FFF2-40B4-BE49-F238E27FC236}">
                  <a16:creationId xmlns:a16="http://schemas.microsoft.com/office/drawing/2014/main" id="{0AE1EE13-9C37-48CE-BDB5-4C39D3287054}"/>
                </a:ext>
              </a:extLst>
            </p:cNvPr>
            <p:cNvSpPr txBox="1"/>
            <p:nvPr/>
          </p:nvSpPr>
          <p:spPr>
            <a:xfrm>
              <a:off x="606377" y="4394568"/>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STZhongsong" panose="02010600040101010101" pitchFamily="2" charset="-122"/>
                  <a:ea typeface="STZhongsong" panose="02010600040101010101" pitchFamily="2" charset="-122"/>
                </a:rPr>
                <a:t>研究方案</a:t>
              </a:r>
            </a:p>
          </p:txBody>
        </p:sp>
        <p:sp>
          <p:nvSpPr>
            <p:cNvPr id="43" name="文本框 42">
              <a:extLst>
                <a:ext uri="{FF2B5EF4-FFF2-40B4-BE49-F238E27FC236}">
                  <a16:creationId xmlns:a16="http://schemas.microsoft.com/office/drawing/2014/main" id="{7F2CAF46-B10D-40CB-809E-1FD36E596AC9}"/>
                </a:ext>
              </a:extLst>
            </p:cNvPr>
            <p:cNvSpPr txBox="1"/>
            <p:nvPr/>
          </p:nvSpPr>
          <p:spPr>
            <a:xfrm>
              <a:off x="209724" y="4699310"/>
              <a:ext cx="3235048" cy="346570"/>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endParaRPr>
            </a:p>
          </p:txBody>
        </p:sp>
      </p:grpSp>
      <p:grpSp>
        <p:nvGrpSpPr>
          <p:cNvPr id="44" name="组合 43">
            <a:extLst>
              <a:ext uri="{FF2B5EF4-FFF2-40B4-BE49-F238E27FC236}">
                <a16:creationId xmlns:a16="http://schemas.microsoft.com/office/drawing/2014/main" id="{775522BE-CE53-47EB-8AEE-C0375FF18584}"/>
              </a:ext>
            </a:extLst>
          </p:cNvPr>
          <p:cNvGrpSpPr/>
          <p:nvPr/>
        </p:nvGrpSpPr>
        <p:grpSpPr>
          <a:xfrm>
            <a:off x="5948570" y="4243234"/>
            <a:ext cx="3235048" cy="836414"/>
            <a:chOff x="209724" y="4209466"/>
            <a:chExt cx="3235048" cy="836414"/>
          </a:xfrm>
        </p:grpSpPr>
        <p:sp>
          <p:nvSpPr>
            <p:cNvPr id="45" name="文本框 44">
              <a:extLst>
                <a:ext uri="{FF2B5EF4-FFF2-40B4-BE49-F238E27FC236}">
                  <a16:creationId xmlns:a16="http://schemas.microsoft.com/office/drawing/2014/main" id="{4C9B050D-6789-4AA9-A526-56ECC8167D9A}"/>
                </a:ext>
              </a:extLst>
            </p:cNvPr>
            <p:cNvSpPr txBox="1"/>
            <p:nvPr/>
          </p:nvSpPr>
          <p:spPr>
            <a:xfrm>
              <a:off x="606377" y="4209466"/>
              <a:ext cx="238597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prstClr val="black"/>
                  </a:solidFill>
                  <a:effectLst/>
                  <a:uLnTx/>
                  <a:uFillTx/>
                  <a:latin typeface="STZhongsong" panose="02010600040101010101" pitchFamily="2" charset="-122"/>
                  <a:ea typeface="STZhongsong" panose="02010600040101010101" pitchFamily="2" charset="-122"/>
                </a:rPr>
                <a:t>预期成果</a:t>
              </a:r>
            </a:p>
          </p:txBody>
        </p:sp>
        <p:sp>
          <p:nvSpPr>
            <p:cNvPr id="46" name="文本框 45">
              <a:extLst>
                <a:ext uri="{FF2B5EF4-FFF2-40B4-BE49-F238E27FC236}">
                  <a16:creationId xmlns:a16="http://schemas.microsoft.com/office/drawing/2014/main" id="{5697B987-A274-4B86-8D56-FF0D05DEF62C}"/>
                </a:ext>
              </a:extLst>
            </p:cNvPr>
            <p:cNvSpPr txBox="1"/>
            <p:nvPr/>
          </p:nvSpPr>
          <p:spPr>
            <a:xfrm>
              <a:off x="209724" y="4699310"/>
              <a:ext cx="3235048" cy="346570"/>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endParaRPr>
            </a:p>
          </p:txBody>
        </p:sp>
      </p:grpSp>
      <p:grpSp>
        <p:nvGrpSpPr>
          <p:cNvPr id="47" name="组合 46">
            <a:extLst>
              <a:ext uri="{FF2B5EF4-FFF2-40B4-BE49-F238E27FC236}">
                <a16:creationId xmlns:a16="http://schemas.microsoft.com/office/drawing/2014/main" id="{A8177A08-65D0-43C8-BBED-595C77563E02}"/>
              </a:ext>
            </a:extLst>
          </p:cNvPr>
          <p:cNvGrpSpPr/>
          <p:nvPr/>
        </p:nvGrpSpPr>
        <p:grpSpPr>
          <a:xfrm>
            <a:off x="8699881" y="4382709"/>
            <a:ext cx="3235048" cy="651312"/>
            <a:chOff x="209724" y="4394568"/>
            <a:chExt cx="3235048" cy="651312"/>
          </a:xfrm>
        </p:grpSpPr>
        <p:sp>
          <p:nvSpPr>
            <p:cNvPr id="48" name="文本框 47">
              <a:extLst>
                <a:ext uri="{FF2B5EF4-FFF2-40B4-BE49-F238E27FC236}">
                  <a16:creationId xmlns:a16="http://schemas.microsoft.com/office/drawing/2014/main" id="{2AAA4CA5-B98F-4084-9D8B-791B4F288906}"/>
                </a:ext>
              </a:extLst>
            </p:cNvPr>
            <p:cNvSpPr txBox="1"/>
            <p:nvPr/>
          </p:nvSpPr>
          <p:spPr>
            <a:xfrm>
              <a:off x="606377" y="4394568"/>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STZhongsong" panose="02010600040101010101" pitchFamily="2" charset="-122"/>
                  <a:ea typeface="STZhongsong" panose="02010600040101010101" pitchFamily="2" charset="-122"/>
                </a:rPr>
                <a:t>创新之处</a:t>
              </a:r>
            </a:p>
          </p:txBody>
        </p:sp>
        <p:sp>
          <p:nvSpPr>
            <p:cNvPr id="49" name="文本框 48">
              <a:extLst>
                <a:ext uri="{FF2B5EF4-FFF2-40B4-BE49-F238E27FC236}">
                  <a16:creationId xmlns:a16="http://schemas.microsoft.com/office/drawing/2014/main" id="{9DA7B37F-8451-467A-BBAB-DA5CFB47BA30}"/>
                </a:ext>
              </a:extLst>
            </p:cNvPr>
            <p:cNvSpPr txBox="1"/>
            <p:nvPr/>
          </p:nvSpPr>
          <p:spPr>
            <a:xfrm>
              <a:off x="209724" y="4699310"/>
              <a:ext cx="3235048" cy="346570"/>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endParaRPr>
            </a:p>
          </p:txBody>
        </p:sp>
      </p:grpSp>
      <p:grpSp>
        <p:nvGrpSpPr>
          <p:cNvPr id="6" name="组合 5">
            <a:extLst>
              <a:ext uri="{FF2B5EF4-FFF2-40B4-BE49-F238E27FC236}">
                <a16:creationId xmlns:a16="http://schemas.microsoft.com/office/drawing/2014/main" id="{1D8E30C5-F3E2-490B-BA55-8584F5B46F7C}"/>
              </a:ext>
            </a:extLst>
          </p:cNvPr>
          <p:cNvGrpSpPr/>
          <p:nvPr/>
        </p:nvGrpSpPr>
        <p:grpSpPr>
          <a:xfrm>
            <a:off x="6916012" y="2467476"/>
            <a:ext cx="1300163" cy="1300163"/>
            <a:chOff x="6868837" y="2467476"/>
            <a:chExt cx="1300163" cy="1300163"/>
          </a:xfrm>
        </p:grpSpPr>
        <p:sp>
          <p:nvSpPr>
            <p:cNvPr id="24" name="椭圆 23">
              <a:extLst>
                <a:ext uri="{FF2B5EF4-FFF2-40B4-BE49-F238E27FC236}">
                  <a16:creationId xmlns:a16="http://schemas.microsoft.com/office/drawing/2014/main" id="{AA2B2B69-B1A9-43D3-8805-96C7DC83E749}"/>
                </a:ext>
              </a:extLst>
            </p:cNvPr>
            <p:cNvSpPr/>
            <p:nvPr/>
          </p:nvSpPr>
          <p:spPr>
            <a:xfrm>
              <a:off x="6868837" y="2467476"/>
              <a:ext cx="1300163" cy="130016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0" name="图形 49">
              <a:extLst>
                <a:ext uri="{FF2B5EF4-FFF2-40B4-BE49-F238E27FC236}">
                  <a16:creationId xmlns:a16="http://schemas.microsoft.com/office/drawing/2014/main" id="{9EAAE6D9-A0F7-4A31-8973-72D41173CF7F}"/>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14643" y="2805011"/>
              <a:ext cx="550429" cy="634015"/>
            </a:xfrm>
            <a:prstGeom prst="rect">
              <a:avLst/>
            </a:prstGeom>
          </p:spPr>
        </p:pic>
      </p:grpSp>
      <p:grpSp>
        <p:nvGrpSpPr>
          <p:cNvPr id="5" name="组合 4">
            <a:extLst>
              <a:ext uri="{FF2B5EF4-FFF2-40B4-BE49-F238E27FC236}">
                <a16:creationId xmlns:a16="http://schemas.microsoft.com/office/drawing/2014/main" id="{719C66ED-F764-400B-9AA0-0C65B6AF1012}"/>
              </a:ext>
            </a:extLst>
          </p:cNvPr>
          <p:cNvGrpSpPr/>
          <p:nvPr/>
        </p:nvGrpSpPr>
        <p:grpSpPr>
          <a:xfrm>
            <a:off x="4023002" y="2467476"/>
            <a:ext cx="1300163" cy="1300163"/>
            <a:chOff x="4023002" y="2467476"/>
            <a:chExt cx="1300163" cy="1300163"/>
          </a:xfrm>
        </p:grpSpPr>
        <p:sp>
          <p:nvSpPr>
            <p:cNvPr id="23" name="椭圆 22">
              <a:extLst>
                <a:ext uri="{FF2B5EF4-FFF2-40B4-BE49-F238E27FC236}">
                  <a16:creationId xmlns:a16="http://schemas.microsoft.com/office/drawing/2014/main" id="{FBB762AA-0FA7-4AE0-9706-E0F0F67F6B71}"/>
                </a:ext>
              </a:extLst>
            </p:cNvPr>
            <p:cNvSpPr/>
            <p:nvPr/>
          </p:nvSpPr>
          <p:spPr>
            <a:xfrm>
              <a:off x="4023002" y="2467476"/>
              <a:ext cx="1300163" cy="130016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1" name="图形 50">
              <a:extLst>
                <a:ext uri="{FF2B5EF4-FFF2-40B4-BE49-F238E27FC236}">
                  <a16:creationId xmlns:a16="http://schemas.microsoft.com/office/drawing/2014/main" id="{2EB309AA-217D-47D1-AA4F-092E330BA8D6}"/>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353995" y="2824061"/>
              <a:ext cx="638175" cy="638175"/>
            </a:xfrm>
            <a:prstGeom prst="rect">
              <a:avLst/>
            </a:prstGeom>
          </p:spPr>
        </p:pic>
      </p:grpSp>
      <p:grpSp>
        <p:nvGrpSpPr>
          <p:cNvPr id="2" name="组合 1">
            <a:extLst>
              <a:ext uri="{FF2B5EF4-FFF2-40B4-BE49-F238E27FC236}">
                <a16:creationId xmlns:a16="http://schemas.microsoft.com/office/drawing/2014/main" id="{23751CDC-445C-446B-B799-DBBAD7025BE3}"/>
              </a:ext>
            </a:extLst>
          </p:cNvPr>
          <p:cNvGrpSpPr/>
          <p:nvPr/>
        </p:nvGrpSpPr>
        <p:grpSpPr>
          <a:xfrm>
            <a:off x="1177167" y="2481733"/>
            <a:ext cx="1300163" cy="1300163"/>
            <a:chOff x="1177167" y="2337355"/>
            <a:chExt cx="1300163" cy="1300163"/>
          </a:xfrm>
        </p:grpSpPr>
        <p:sp>
          <p:nvSpPr>
            <p:cNvPr id="22" name="椭圆 21">
              <a:extLst>
                <a:ext uri="{FF2B5EF4-FFF2-40B4-BE49-F238E27FC236}">
                  <a16:creationId xmlns:a16="http://schemas.microsoft.com/office/drawing/2014/main" id="{0773D16B-B26D-4ACE-B82D-19CC3160B13E}"/>
                </a:ext>
              </a:extLst>
            </p:cNvPr>
            <p:cNvSpPr/>
            <p:nvPr/>
          </p:nvSpPr>
          <p:spPr>
            <a:xfrm>
              <a:off x="1177167" y="2337355"/>
              <a:ext cx="1300163" cy="1300163"/>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2" name="图形 51">
              <a:extLst>
                <a:ext uri="{FF2B5EF4-FFF2-40B4-BE49-F238E27FC236}">
                  <a16:creationId xmlns:a16="http://schemas.microsoft.com/office/drawing/2014/main" id="{A3425BBB-6727-4250-85F3-365EA0CB06CD}"/>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482804" y="2708834"/>
              <a:ext cx="633116" cy="634015"/>
            </a:xfrm>
            <a:prstGeom prst="rect">
              <a:avLst/>
            </a:prstGeom>
          </p:spPr>
        </p:pic>
      </p:grpSp>
      <p:grpSp>
        <p:nvGrpSpPr>
          <p:cNvPr id="7" name="组合 6">
            <a:extLst>
              <a:ext uri="{FF2B5EF4-FFF2-40B4-BE49-F238E27FC236}">
                <a16:creationId xmlns:a16="http://schemas.microsoft.com/office/drawing/2014/main" id="{2312F191-3487-48B2-8693-727C14881658}"/>
              </a:ext>
            </a:extLst>
          </p:cNvPr>
          <p:cNvGrpSpPr/>
          <p:nvPr/>
        </p:nvGrpSpPr>
        <p:grpSpPr>
          <a:xfrm>
            <a:off x="9714671" y="2467476"/>
            <a:ext cx="1300163" cy="1300163"/>
            <a:chOff x="9714671" y="2467476"/>
            <a:chExt cx="1300163" cy="1300163"/>
          </a:xfrm>
        </p:grpSpPr>
        <p:sp>
          <p:nvSpPr>
            <p:cNvPr id="25" name="椭圆 24">
              <a:extLst>
                <a:ext uri="{FF2B5EF4-FFF2-40B4-BE49-F238E27FC236}">
                  <a16:creationId xmlns:a16="http://schemas.microsoft.com/office/drawing/2014/main" id="{A282D3A1-3DD5-42E5-BC06-B87C450047C1}"/>
                </a:ext>
              </a:extLst>
            </p:cNvPr>
            <p:cNvSpPr/>
            <p:nvPr/>
          </p:nvSpPr>
          <p:spPr>
            <a:xfrm>
              <a:off x="9714671" y="2467476"/>
              <a:ext cx="1300163" cy="130016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3" name="图形 52">
              <a:extLst>
                <a:ext uri="{FF2B5EF4-FFF2-40B4-BE49-F238E27FC236}">
                  <a16:creationId xmlns:a16="http://schemas.microsoft.com/office/drawing/2014/main" id="{4AD0FFA1-B1D6-4A7A-8CFA-8B13327B51BB}"/>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042056" y="2824061"/>
              <a:ext cx="638175" cy="638175"/>
            </a:xfrm>
            <a:prstGeom prst="rect">
              <a:avLst/>
            </a:prstGeom>
          </p:spPr>
        </p:pic>
      </p:grpSp>
      <p:grpSp>
        <p:nvGrpSpPr>
          <p:cNvPr id="4" name="组合 3">
            <a:extLst>
              <a:ext uri="{FF2B5EF4-FFF2-40B4-BE49-F238E27FC236}">
                <a16:creationId xmlns:a16="http://schemas.microsoft.com/office/drawing/2014/main" id="{01DC4DF9-EDB5-4893-B60E-C4238C656D54}"/>
              </a:ext>
            </a:extLst>
          </p:cNvPr>
          <p:cNvGrpSpPr/>
          <p:nvPr/>
        </p:nvGrpSpPr>
        <p:grpSpPr>
          <a:xfrm>
            <a:off x="7796463" y="964934"/>
            <a:ext cx="4049551" cy="873366"/>
            <a:chOff x="7796463" y="964934"/>
            <a:chExt cx="4049551" cy="873366"/>
          </a:xfrm>
        </p:grpSpPr>
        <p:sp>
          <p:nvSpPr>
            <p:cNvPr id="33" name="文本框 32">
              <a:extLst>
                <a:ext uri="{FF2B5EF4-FFF2-40B4-BE49-F238E27FC236}">
                  <a16:creationId xmlns:a16="http://schemas.microsoft.com/office/drawing/2014/main" id="{C0C6EF5C-9CFE-4CE5-8D09-222CD3D47BEE}"/>
                </a:ext>
              </a:extLst>
            </p:cNvPr>
            <p:cNvSpPr txBox="1"/>
            <p:nvPr/>
          </p:nvSpPr>
          <p:spPr>
            <a:xfrm>
              <a:off x="8405870" y="964934"/>
              <a:ext cx="344014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srgbClr val="003F87"/>
                  </a:solidFill>
                  <a:effectLst/>
                  <a:uLnTx/>
                  <a:uFillTx/>
                  <a:latin typeface="微软雅黑"/>
                  <a:ea typeface="微软雅黑"/>
                  <a:cs typeface="+mn-cs"/>
                </a:rPr>
                <a:t>CONTENT</a:t>
              </a:r>
              <a:endParaRPr kumimoji="0" lang="zh-CN" altLang="en-US" sz="4800" b="0" i="0" u="none" strike="noStrike" kern="1200" cap="none" spc="0" normalizeH="0" baseline="0" noProof="0" dirty="0">
                <a:ln>
                  <a:noFill/>
                </a:ln>
                <a:solidFill>
                  <a:srgbClr val="003F87"/>
                </a:solidFill>
                <a:effectLst/>
                <a:uLnTx/>
                <a:uFillTx/>
                <a:latin typeface="微软雅黑"/>
                <a:ea typeface="微软雅黑"/>
                <a:cs typeface="+mn-cs"/>
              </a:endParaRPr>
            </a:p>
          </p:txBody>
        </p:sp>
        <p:cxnSp>
          <p:nvCxnSpPr>
            <p:cNvPr id="35" name="直接连接符 34">
              <a:extLst>
                <a:ext uri="{FF2B5EF4-FFF2-40B4-BE49-F238E27FC236}">
                  <a16:creationId xmlns:a16="http://schemas.microsoft.com/office/drawing/2014/main" id="{729C69BF-F084-41CE-B5C1-0F9FAF53BB2A}"/>
                </a:ext>
              </a:extLst>
            </p:cNvPr>
            <p:cNvCxnSpPr>
              <a:cxnSpLocks/>
            </p:cNvCxnSpPr>
            <p:nvPr/>
          </p:nvCxnSpPr>
          <p:spPr>
            <a:xfrm flipH="1">
              <a:off x="7796463" y="1838300"/>
              <a:ext cx="3607861"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625B235-73FE-4F5D-B741-E83D11F671F4}"/>
                </a:ext>
              </a:extLst>
            </p:cNvPr>
            <p:cNvCxnSpPr>
              <a:cxnSpLocks/>
            </p:cNvCxnSpPr>
            <p:nvPr/>
          </p:nvCxnSpPr>
          <p:spPr>
            <a:xfrm flipH="1">
              <a:off x="10544175" y="1762998"/>
              <a:ext cx="86015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6" name="组合 35">
            <a:extLst>
              <a:ext uri="{FF2B5EF4-FFF2-40B4-BE49-F238E27FC236}">
                <a16:creationId xmlns:a16="http://schemas.microsoft.com/office/drawing/2014/main" id="{0B2A5590-4C2D-49EC-8832-F5EB782F5745}"/>
              </a:ext>
            </a:extLst>
          </p:cNvPr>
          <p:cNvGrpSpPr/>
          <p:nvPr/>
        </p:nvGrpSpPr>
        <p:grpSpPr>
          <a:xfrm>
            <a:off x="173449" y="4428336"/>
            <a:ext cx="3235048" cy="651312"/>
            <a:chOff x="209724" y="4394568"/>
            <a:chExt cx="3235048" cy="651312"/>
          </a:xfrm>
        </p:grpSpPr>
        <p:sp>
          <p:nvSpPr>
            <p:cNvPr id="54" name="文本框 53">
              <a:extLst>
                <a:ext uri="{FF2B5EF4-FFF2-40B4-BE49-F238E27FC236}">
                  <a16:creationId xmlns:a16="http://schemas.microsoft.com/office/drawing/2014/main" id="{B48B34B3-953B-43F7-9936-47B1D78ECC55}"/>
                </a:ext>
              </a:extLst>
            </p:cNvPr>
            <p:cNvSpPr txBox="1"/>
            <p:nvPr/>
          </p:nvSpPr>
          <p:spPr>
            <a:xfrm>
              <a:off x="606377" y="4394568"/>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STZhongsong" panose="02010600040101010101" pitchFamily="2" charset="-122"/>
                  <a:ea typeface="STZhongsong" panose="02010600040101010101" pitchFamily="2" charset="-122"/>
                </a:rPr>
                <a:t>项目背景</a:t>
              </a:r>
              <a:endParaRPr kumimoji="0" lang="zh-CN" altLang="en-US" sz="2000" b="0" i="0" u="none" strike="noStrike" kern="1200" cap="none" spc="0" normalizeH="0" baseline="0" noProof="0" dirty="0">
                <a:ln>
                  <a:noFill/>
                </a:ln>
                <a:effectLst/>
                <a:uLnTx/>
                <a:uFillTx/>
                <a:latin typeface="STZhongsong" panose="02010600040101010101" pitchFamily="2" charset="-122"/>
                <a:ea typeface="STZhongsong" panose="02010600040101010101" pitchFamily="2" charset="-122"/>
              </a:endParaRPr>
            </a:p>
          </p:txBody>
        </p:sp>
        <p:sp>
          <p:nvSpPr>
            <p:cNvPr id="55" name="文本框 54">
              <a:extLst>
                <a:ext uri="{FF2B5EF4-FFF2-40B4-BE49-F238E27FC236}">
                  <a16:creationId xmlns:a16="http://schemas.microsoft.com/office/drawing/2014/main" id="{4A754894-4355-4EF2-A7A1-C0984BD0606C}"/>
                </a:ext>
              </a:extLst>
            </p:cNvPr>
            <p:cNvSpPr txBox="1"/>
            <p:nvPr/>
          </p:nvSpPr>
          <p:spPr>
            <a:xfrm>
              <a:off x="209724" y="4699310"/>
              <a:ext cx="3235048" cy="346570"/>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endParaRPr>
            </a:p>
          </p:txBody>
        </p:sp>
      </p:grpSp>
      <p:pic>
        <p:nvPicPr>
          <p:cNvPr id="38" name="图形 37">
            <a:extLst>
              <a:ext uri="{FF2B5EF4-FFF2-40B4-BE49-F238E27FC236}">
                <a16:creationId xmlns:a16="http://schemas.microsoft.com/office/drawing/2014/main" id="{6B9C6FAA-6780-431A-910C-738D95B3514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2150" y="365509"/>
            <a:ext cx="2161308" cy="599425"/>
          </a:xfrm>
          <a:prstGeom prst="rect">
            <a:avLst/>
          </a:prstGeom>
        </p:spPr>
      </p:pic>
      <p:grpSp>
        <p:nvGrpSpPr>
          <p:cNvPr id="39" name="组合 38"/>
          <p:cNvGrpSpPr/>
          <p:nvPr/>
        </p:nvGrpSpPr>
        <p:grpSpPr>
          <a:xfrm>
            <a:off x="0" y="-10804"/>
            <a:ext cx="12196631" cy="2127749"/>
            <a:chOff x="-4632" y="-1"/>
            <a:chExt cx="12196631" cy="2127749"/>
          </a:xfrm>
        </p:grpSpPr>
        <p:sp>
          <p:nvSpPr>
            <p:cNvPr id="40" name="任意多边形: 形状 10">
              <a:extLst>
                <a:ext uri="{FF2B5EF4-FFF2-40B4-BE49-F238E27FC236}">
                  <a16:creationId xmlns:a16="http://schemas.microsoft.com/office/drawing/2014/main" id="{4BF7FE7A-4E23-4577-B4D3-19330F26E572}"/>
                </a:ext>
              </a:extLst>
            </p:cNvPr>
            <p:cNvSpPr/>
            <p:nvPr/>
          </p:nvSpPr>
          <p:spPr>
            <a:xfrm flipV="1">
              <a:off x="0" y="1684"/>
              <a:ext cx="12191999" cy="2126064"/>
            </a:xfrm>
            <a:custGeom>
              <a:avLst/>
              <a:gdLst>
                <a:gd name="connsiteX0" fmla="*/ 0 w 12191999"/>
                <a:gd name="connsiteY0" fmla="*/ 2126064 h 2126064"/>
                <a:gd name="connsiteX1" fmla="*/ 12191999 w 12191999"/>
                <a:gd name="connsiteY1" fmla="*/ 2126064 h 2126064"/>
                <a:gd name="connsiteX2" fmla="*/ 0 w 12191999"/>
                <a:gd name="connsiteY2" fmla="*/ 0 h 2126064"/>
              </a:gdLst>
              <a:ahLst/>
              <a:cxnLst>
                <a:cxn ang="0">
                  <a:pos x="connsiteX0" y="connsiteY0"/>
                </a:cxn>
                <a:cxn ang="0">
                  <a:pos x="connsiteX1" y="connsiteY1"/>
                </a:cxn>
                <a:cxn ang="0">
                  <a:pos x="connsiteX2" y="connsiteY2"/>
                </a:cxn>
              </a:cxnLst>
              <a:rect l="l" t="t" r="r" b="b"/>
              <a:pathLst>
                <a:path w="12191999" h="2126064">
                  <a:moveTo>
                    <a:pt x="0" y="2126064"/>
                  </a:moveTo>
                  <a:lnTo>
                    <a:pt x="12191999" y="2126064"/>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6" name="任意多边形: 形状 19">
              <a:extLst>
                <a:ext uri="{FF2B5EF4-FFF2-40B4-BE49-F238E27FC236}">
                  <a16:creationId xmlns:a16="http://schemas.microsoft.com/office/drawing/2014/main" id="{469A4E30-8FC8-4074-B7DA-5077F2AFF989}"/>
                </a:ext>
              </a:extLst>
            </p:cNvPr>
            <p:cNvSpPr/>
            <p:nvPr/>
          </p:nvSpPr>
          <p:spPr>
            <a:xfrm flipV="1">
              <a:off x="-4632" y="-1"/>
              <a:ext cx="845081" cy="695700"/>
            </a:xfrm>
            <a:custGeom>
              <a:avLst/>
              <a:gdLst>
                <a:gd name="connsiteX0" fmla="*/ 0 w 845081"/>
                <a:gd name="connsiteY0" fmla="*/ 695700 h 695700"/>
                <a:gd name="connsiteX1" fmla="*/ 845081 w 845081"/>
                <a:gd name="connsiteY1" fmla="*/ 695700 h 695700"/>
                <a:gd name="connsiteX2" fmla="*/ 0 w 845081"/>
                <a:gd name="connsiteY2" fmla="*/ 0 h 695700"/>
                <a:gd name="connsiteX3" fmla="*/ 0 w 845081"/>
                <a:gd name="connsiteY3" fmla="*/ 695700 h 695700"/>
              </a:gdLst>
              <a:ahLst/>
              <a:cxnLst>
                <a:cxn ang="0">
                  <a:pos x="connsiteX0" y="connsiteY0"/>
                </a:cxn>
                <a:cxn ang="0">
                  <a:pos x="connsiteX1" y="connsiteY1"/>
                </a:cxn>
                <a:cxn ang="0">
                  <a:pos x="connsiteX2" y="connsiteY2"/>
                </a:cxn>
                <a:cxn ang="0">
                  <a:pos x="connsiteX3" y="connsiteY3"/>
                </a:cxn>
              </a:cxnLst>
              <a:rect l="l" t="t" r="r" b="b"/>
              <a:pathLst>
                <a:path w="845081" h="695700">
                  <a:moveTo>
                    <a:pt x="0" y="695700"/>
                  </a:moveTo>
                  <a:lnTo>
                    <a:pt x="845081" y="695700"/>
                  </a:lnTo>
                  <a:lnTo>
                    <a:pt x="0" y="0"/>
                  </a:lnTo>
                  <a:lnTo>
                    <a:pt x="0" y="695700"/>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7" name="任意多边形: 形状 18">
              <a:extLst>
                <a:ext uri="{FF2B5EF4-FFF2-40B4-BE49-F238E27FC236}">
                  <a16:creationId xmlns:a16="http://schemas.microsoft.com/office/drawing/2014/main" id="{DED759B5-476E-48A8-882B-A40A31639608}"/>
                </a:ext>
              </a:extLst>
            </p:cNvPr>
            <p:cNvSpPr/>
            <p:nvPr/>
          </p:nvSpPr>
          <p:spPr>
            <a:xfrm flipV="1">
              <a:off x="2569944" y="9621"/>
              <a:ext cx="7642459" cy="1665174"/>
            </a:xfrm>
            <a:custGeom>
              <a:avLst/>
              <a:gdLst>
                <a:gd name="connsiteX0" fmla="*/ 2049597 w 7784426"/>
                <a:gd name="connsiteY0" fmla="*/ 1687299 h 1687299"/>
                <a:gd name="connsiteX1" fmla="*/ 7784426 w 7784426"/>
                <a:gd name="connsiteY1" fmla="*/ 1687299 h 1687299"/>
                <a:gd name="connsiteX2" fmla="*/ 7276089 w 7784426"/>
                <a:gd name="connsiteY2" fmla="*/ 1268818 h 1687299"/>
                <a:gd name="connsiteX3" fmla="*/ 0 w 7784426"/>
                <a:gd name="connsiteY3" fmla="*/ 0 h 1687299"/>
                <a:gd name="connsiteX4" fmla="*/ 2049597 w 7784426"/>
                <a:gd name="connsiteY4" fmla="*/ 1687299 h 1687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4426" h="1687299">
                  <a:moveTo>
                    <a:pt x="2049597" y="1687299"/>
                  </a:moveTo>
                  <a:lnTo>
                    <a:pt x="7784426" y="1687299"/>
                  </a:lnTo>
                  <a:lnTo>
                    <a:pt x="7276089" y="1268818"/>
                  </a:lnTo>
                  <a:lnTo>
                    <a:pt x="0" y="0"/>
                  </a:lnTo>
                  <a:lnTo>
                    <a:pt x="2049597" y="1687299"/>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grpSp>
      <p:pic>
        <p:nvPicPr>
          <p:cNvPr id="58" name="图形 37">
            <a:extLst>
              <a:ext uri="{FF2B5EF4-FFF2-40B4-BE49-F238E27FC236}">
                <a16:creationId xmlns:a16="http://schemas.microsoft.com/office/drawing/2014/main" id="{6B9C6FAA-6780-431A-910C-738D95B3514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6782" y="354706"/>
            <a:ext cx="2161308" cy="599425"/>
          </a:xfrm>
          <a:prstGeom prst="rect">
            <a:avLst/>
          </a:prstGeom>
        </p:spPr>
      </p:pic>
    </p:spTree>
    <p:extLst>
      <p:ext uri="{BB962C8B-B14F-4D97-AF65-F5344CB8AC3E}">
        <p14:creationId xmlns:p14="http://schemas.microsoft.com/office/powerpoint/2010/main" val="3566677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1000" tmFilter="0, 0; .2, .5; .8, .5; 1, 0"/>
                                        <p:tgtEl>
                                          <p:spTgt spid="37"/>
                                        </p:tgtEl>
                                      </p:cBhvr>
                                    </p:animEffect>
                                    <p:animScale>
                                      <p:cBhvr>
                                        <p:cTn id="7" dur="50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a:extLst>
              <a:ext uri="{FF2B5EF4-FFF2-40B4-BE49-F238E27FC236}">
                <a16:creationId xmlns:a16="http://schemas.microsoft.com/office/drawing/2014/main" id="{62455ACE-D0B7-491A-8861-AB56C6980A30}"/>
              </a:ext>
            </a:extLst>
          </p:cNvPr>
          <p:cNvGrpSpPr/>
          <p:nvPr/>
        </p:nvGrpSpPr>
        <p:grpSpPr>
          <a:xfrm>
            <a:off x="5416649" y="76583"/>
            <a:ext cx="6020843" cy="369332"/>
            <a:chOff x="5416649" y="76583"/>
            <a:chExt cx="6020843" cy="369332"/>
          </a:xfrm>
        </p:grpSpPr>
        <p:sp>
          <p:nvSpPr>
            <p:cNvPr id="42" name="矩形 41">
              <a:extLst>
                <a:ext uri="{FF2B5EF4-FFF2-40B4-BE49-F238E27FC236}">
                  <a16:creationId xmlns:a16="http://schemas.microsoft.com/office/drawing/2014/main" id="{56720B49-086F-43EE-A8F9-614DA194FCA0}"/>
                </a:ext>
              </a:extLst>
            </p:cNvPr>
            <p:cNvSpPr/>
            <p:nvPr/>
          </p:nvSpPr>
          <p:spPr>
            <a:xfrm>
              <a:off x="8593220"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3" name="文本框 42">
              <a:extLst>
                <a:ext uri="{FF2B5EF4-FFF2-40B4-BE49-F238E27FC236}">
                  <a16:creationId xmlns:a16="http://schemas.microsoft.com/office/drawing/2014/main" id="{2AB766A2-3185-4123-A265-77EBE6F6F7E7}"/>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微软雅黑 Light"/>
                  <a:ea typeface="微软雅黑 Light"/>
                </a:rPr>
                <a:t>学院概况</a:t>
              </a:r>
              <a:endParaRPr kumimoji="0" lang="zh-CN" altLang="en-US" sz="1800" b="0" i="0" u="none" strike="noStrike" kern="1200" cap="none" spc="0" normalizeH="0" baseline="0" noProof="0" dirty="0">
                <a:ln>
                  <a:noFill/>
                </a:ln>
                <a:effectLst/>
                <a:uLnTx/>
                <a:uFillTx/>
                <a:latin typeface="微软雅黑 Light"/>
                <a:ea typeface="微软雅黑 Light"/>
                <a:cs typeface="+mn-cs"/>
              </a:endParaRPr>
            </a:p>
          </p:txBody>
        </p:sp>
        <p:sp>
          <p:nvSpPr>
            <p:cNvPr id="44" name="文本框 43">
              <a:extLst>
                <a:ext uri="{FF2B5EF4-FFF2-40B4-BE49-F238E27FC236}">
                  <a16:creationId xmlns:a16="http://schemas.microsoft.com/office/drawing/2014/main" id="{B9071E81-D3F3-48A7-869D-4563C39A6FE1}"/>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研究方案</a:t>
              </a:r>
            </a:p>
          </p:txBody>
        </p:sp>
        <p:sp>
          <p:nvSpPr>
            <p:cNvPr id="45" name="文本框 44">
              <a:extLst>
                <a:ext uri="{FF2B5EF4-FFF2-40B4-BE49-F238E27FC236}">
                  <a16:creationId xmlns:a16="http://schemas.microsoft.com/office/drawing/2014/main" id="{16A451C2-EFD6-4C4E-9E23-45EFE3A6E9FD}"/>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bg1"/>
                  </a:solidFill>
                  <a:effectLst/>
                  <a:uLnTx/>
                  <a:uFillTx/>
                  <a:latin typeface="微软雅黑"/>
                  <a:ea typeface="微软雅黑"/>
                  <a:cs typeface="+mn-cs"/>
                </a:rPr>
                <a:t>预期成果</a:t>
              </a:r>
            </a:p>
          </p:txBody>
        </p:sp>
        <p:sp>
          <p:nvSpPr>
            <p:cNvPr id="46" name="文本框 45">
              <a:extLst>
                <a:ext uri="{FF2B5EF4-FFF2-40B4-BE49-F238E27FC236}">
                  <a16:creationId xmlns:a16="http://schemas.microsoft.com/office/drawing/2014/main" id="{CB0788A8-217C-45C3-B846-CC4FEFD5F9A9}"/>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创新之处</a:t>
              </a:r>
            </a:p>
          </p:txBody>
        </p:sp>
        <p:grpSp>
          <p:nvGrpSpPr>
            <p:cNvPr id="47" name="组合 46">
              <a:extLst>
                <a:ext uri="{FF2B5EF4-FFF2-40B4-BE49-F238E27FC236}">
                  <a16:creationId xmlns:a16="http://schemas.microsoft.com/office/drawing/2014/main" id="{3472E8D4-8CB0-42A5-A8C6-B58E2F4A1A8D}"/>
                </a:ext>
              </a:extLst>
            </p:cNvPr>
            <p:cNvGrpSpPr/>
            <p:nvPr/>
          </p:nvGrpSpPr>
          <p:grpSpPr>
            <a:xfrm>
              <a:off x="6791404" y="159486"/>
              <a:ext cx="3296092" cy="209852"/>
              <a:chOff x="6358270" y="115009"/>
              <a:chExt cx="3296092" cy="307494"/>
            </a:xfrm>
          </p:grpSpPr>
          <p:cxnSp>
            <p:nvCxnSpPr>
              <p:cNvPr id="48" name="直接连接符 47">
                <a:extLst>
                  <a:ext uri="{FF2B5EF4-FFF2-40B4-BE49-F238E27FC236}">
                    <a16:creationId xmlns:a16="http://schemas.microsoft.com/office/drawing/2014/main" id="{1A664778-AD55-4429-880B-BFD68168C3C1}"/>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0676F60C-A5CE-441E-8A17-FBE52728CD32}"/>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B0607238-4D5B-492A-B771-76AA0D2C35A8}"/>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27" name="图形 26">
            <a:extLst>
              <a:ext uri="{FF2B5EF4-FFF2-40B4-BE49-F238E27FC236}">
                <a16:creationId xmlns:a16="http://schemas.microsoft.com/office/drawing/2014/main" id="{BE4DA2D0-E8C9-424F-9FA5-FE5E01E0C3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29" name="矩形 28">
            <a:extLst>
              <a:ext uri="{FF2B5EF4-FFF2-40B4-BE49-F238E27FC236}">
                <a16:creationId xmlns:a16="http://schemas.microsoft.com/office/drawing/2014/main" id="{C2B265E6-F3A2-467A-BA87-22C54D276D1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2" name="AutoShape 4">
            <a:extLst>
              <a:ext uri="{FF2B5EF4-FFF2-40B4-BE49-F238E27FC236}">
                <a16:creationId xmlns:a16="http://schemas.microsoft.com/office/drawing/2014/main" id="{985DCF94-1448-08FE-5354-F3090962B25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a:extLst>
              <a:ext uri="{FF2B5EF4-FFF2-40B4-BE49-F238E27FC236}">
                <a16:creationId xmlns:a16="http://schemas.microsoft.com/office/drawing/2014/main" id="{51536308-9DF2-E063-0FA0-52BE43D84852}"/>
              </a:ext>
            </a:extLst>
          </p:cNvPr>
          <p:cNvPicPr>
            <a:picLocks noChangeAspect="1"/>
          </p:cNvPicPr>
          <p:nvPr/>
        </p:nvPicPr>
        <p:blipFill>
          <a:blip r:embed="rId5"/>
          <a:stretch>
            <a:fillRect/>
          </a:stretch>
        </p:blipFill>
        <p:spPr>
          <a:xfrm>
            <a:off x="473661" y="709465"/>
            <a:ext cx="3910874" cy="2309812"/>
          </a:xfrm>
          <a:prstGeom prst="rect">
            <a:avLst/>
          </a:prstGeom>
        </p:spPr>
      </p:pic>
      <p:pic>
        <p:nvPicPr>
          <p:cNvPr id="1026" name="Picture 2">
            <a:extLst>
              <a:ext uri="{FF2B5EF4-FFF2-40B4-BE49-F238E27FC236}">
                <a16:creationId xmlns:a16="http://schemas.microsoft.com/office/drawing/2014/main" id="{8188AFA8-45C6-981D-0599-49AA5536A3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4210" y="2072487"/>
            <a:ext cx="3903407" cy="203757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034824E-136C-7F57-555A-8EC32A487D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48205" y="3188106"/>
            <a:ext cx="3903900" cy="219419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yberpunk 2077 DLSS + Ray Tracing Benchmark | TechSpot">
            <a:extLst>
              <a:ext uri="{FF2B5EF4-FFF2-40B4-BE49-F238E27FC236}">
                <a16:creationId xmlns:a16="http://schemas.microsoft.com/office/drawing/2014/main" id="{1E62C801-AE2F-9AB1-FE40-144DEBD45C6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57762" y="4321205"/>
            <a:ext cx="4023884" cy="2263435"/>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CEEB1857-F001-D3F6-7CD7-28A19F11F9A6}"/>
              </a:ext>
            </a:extLst>
          </p:cNvPr>
          <p:cNvSpPr txBox="1"/>
          <p:nvPr/>
        </p:nvSpPr>
        <p:spPr>
          <a:xfrm>
            <a:off x="4555034" y="1082472"/>
            <a:ext cx="3098049" cy="523220"/>
          </a:xfrm>
          <a:prstGeom prst="rect">
            <a:avLst/>
          </a:prstGeom>
          <a:noFill/>
        </p:spPr>
        <p:txBody>
          <a:bodyPr wrap="square" rtlCol="0">
            <a:spAutoFit/>
          </a:bodyPr>
          <a:lstStyle/>
          <a:p>
            <a:r>
              <a:rPr kumimoji="1" lang="zh-CN" altLang="en-US" sz="2800" b="1">
                <a:solidFill>
                  <a:schemeClr val="accent4"/>
                </a:solidFill>
                <a:latin typeface="STZhongsong" panose="02010600040101010101" pitchFamily="2" charset="-122"/>
                <a:ea typeface="STZhongsong" panose="02010600040101010101" pitchFamily="2" charset="-122"/>
              </a:rPr>
              <a:t>真实城市地理采样</a:t>
            </a:r>
          </a:p>
        </p:txBody>
      </p:sp>
      <p:sp>
        <p:nvSpPr>
          <p:cNvPr id="10" name="文本框 9">
            <a:extLst>
              <a:ext uri="{FF2B5EF4-FFF2-40B4-BE49-F238E27FC236}">
                <a16:creationId xmlns:a16="http://schemas.microsoft.com/office/drawing/2014/main" id="{A190E3F4-4103-DCC2-3FF7-F8043C99C9BA}"/>
              </a:ext>
            </a:extLst>
          </p:cNvPr>
          <p:cNvSpPr txBox="1"/>
          <p:nvPr/>
        </p:nvSpPr>
        <p:spPr>
          <a:xfrm>
            <a:off x="4384535" y="5618916"/>
            <a:ext cx="2886166" cy="954107"/>
          </a:xfrm>
          <a:prstGeom prst="rect">
            <a:avLst/>
          </a:prstGeom>
          <a:noFill/>
        </p:spPr>
        <p:txBody>
          <a:bodyPr wrap="square" rtlCol="0">
            <a:spAutoFit/>
          </a:bodyPr>
          <a:lstStyle/>
          <a:p>
            <a:r>
              <a:rPr kumimoji="1" lang="zh-CN" altLang="en-US" sz="2800" b="1">
                <a:solidFill>
                  <a:schemeClr val="accent4"/>
                </a:solidFill>
                <a:latin typeface="STZhongsong" panose="02010600040101010101" pitchFamily="2" charset="-122"/>
                <a:ea typeface="STZhongsong" panose="02010600040101010101" pitchFamily="2" charset="-122"/>
              </a:rPr>
              <a:t>动态光照仿真的可交互世界</a:t>
            </a:r>
          </a:p>
        </p:txBody>
      </p:sp>
      <p:pic>
        <p:nvPicPr>
          <p:cNvPr id="12" name="图形 11" descr="上一步 纯色填充">
            <a:extLst>
              <a:ext uri="{FF2B5EF4-FFF2-40B4-BE49-F238E27FC236}">
                <a16:creationId xmlns:a16="http://schemas.microsoft.com/office/drawing/2014/main" id="{67FBB410-50A3-53A0-6127-365951A6D82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2343961">
            <a:off x="2355904" y="4288985"/>
            <a:ext cx="914400" cy="914400"/>
          </a:xfrm>
          <a:prstGeom prst="rect">
            <a:avLst/>
          </a:prstGeom>
        </p:spPr>
      </p:pic>
      <p:pic>
        <p:nvPicPr>
          <p:cNvPr id="14" name="图形 13" descr="上一步 纯色填充">
            <a:extLst>
              <a:ext uri="{FF2B5EF4-FFF2-40B4-BE49-F238E27FC236}">
                <a16:creationId xmlns:a16="http://schemas.microsoft.com/office/drawing/2014/main" id="{68747D2C-9103-89A4-1541-95655F0B7C9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3056345">
            <a:off x="7576258" y="1980035"/>
            <a:ext cx="914400" cy="914400"/>
          </a:xfrm>
          <a:prstGeom prst="rect">
            <a:avLst/>
          </a:prstGeom>
        </p:spPr>
      </p:pic>
    </p:spTree>
    <p:extLst>
      <p:ext uri="{BB962C8B-B14F-4D97-AF65-F5344CB8AC3E}">
        <p14:creationId xmlns:p14="http://schemas.microsoft.com/office/powerpoint/2010/main" val="35996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30"/>
                                        </p:tgtEl>
                                        <p:attrNameLst>
                                          <p:attrName>style.visibility</p:attrName>
                                        </p:attrNameLst>
                                      </p:cBhvr>
                                      <p:to>
                                        <p:strVal val="visible"/>
                                      </p:to>
                                    </p:set>
                                    <p:animEffect transition="in" filter="fade">
                                      <p:cBhvr>
                                        <p:cTn id="17" dur="500"/>
                                        <p:tgtEl>
                                          <p:spTgt spid="103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a:extLst>
              <a:ext uri="{FF2B5EF4-FFF2-40B4-BE49-F238E27FC236}">
                <a16:creationId xmlns:a16="http://schemas.microsoft.com/office/drawing/2014/main" id="{62455ACE-D0B7-491A-8861-AB56C6980A30}"/>
              </a:ext>
            </a:extLst>
          </p:cNvPr>
          <p:cNvGrpSpPr/>
          <p:nvPr/>
        </p:nvGrpSpPr>
        <p:grpSpPr>
          <a:xfrm>
            <a:off x="5416649" y="76583"/>
            <a:ext cx="6020843" cy="369332"/>
            <a:chOff x="5416649" y="76583"/>
            <a:chExt cx="6020843" cy="369332"/>
          </a:xfrm>
        </p:grpSpPr>
        <p:sp>
          <p:nvSpPr>
            <p:cNvPr id="42" name="矩形 41">
              <a:extLst>
                <a:ext uri="{FF2B5EF4-FFF2-40B4-BE49-F238E27FC236}">
                  <a16:creationId xmlns:a16="http://schemas.microsoft.com/office/drawing/2014/main" id="{56720B49-086F-43EE-A8F9-614DA194FCA0}"/>
                </a:ext>
              </a:extLst>
            </p:cNvPr>
            <p:cNvSpPr/>
            <p:nvPr/>
          </p:nvSpPr>
          <p:spPr>
            <a:xfrm>
              <a:off x="8593220"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3" name="文本框 42">
              <a:extLst>
                <a:ext uri="{FF2B5EF4-FFF2-40B4-BE49-F238E27FC236}">
                  <a16:creationId xmlns:a16="http://schemas.microsoft.com/office/drawing/2014/main" id="{2AB766A2-3185-4123-A265-77EBE6F6F7E7}"/>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微软雅黑 Light"/>
                  <a:ea typeface="微软雅黑 Light"/>
                </a:rPr>
                <a:t>项目背景</a:t>
              </a:r>
              <a:endParaRPr kumimoji="0" lang="zh-CN" altLang="en-US" sz="1800" b="0" i="0" u="none" strike="noStrike" kern="1200" cap="none" spc="0" normalizeH="0" baseline="0" noProof="0" dirty="0">
                <a:ln>
                  <a:noFill/>
                </a:ln>
                <a:effectLst/>
                <a:uLnTx/>
                <a:uFillTx/>
                <a:latin typeface="微软雅黑 Light"/>
                <a:ea typeface="微软雅黑 Light"/>
                <a:cs typeface="+mn-cs"/>
              </a:endParaRPr>
            </a:p>
          </p:txBody>
        </p:sp>
        <p:sp>
          <p:nvSpPr>
            <p:cNvPr id="44" name="文本框 43">
              <a:extLst>
                <a:ext uri="{FF2B5EF4-FFF2-40B4-BE49-F238E27FC236}">
                  <a16:creationId xmlns:a16="http://schemas.microsoft.com/office/drawing/2014/main" id="{B9071E81-D3F3-48A7-869D-4563C39A6FE1}"/>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研究方案</a:t>
              </a:r>
            </a:p>
          </p:txBody>
        </p:sp>
        <p:sp>
          <p:nvSpPr>
            <p:cNvPr id="45" name="文本框 44">
              <a:extLst>
                <a:ext uri="{FF2B5EF4-FFF2-40B4-BE49-F238E27FC236}">
                  <a16:creationId xmlns:a16="http://schemas.microsoft.com/office/drawing/2014/main" id="{16A451C2-EFD6-4C4E-9E23-45EFE3A6E9FD}"/>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bg1"/>
                  </a:solidFill>
                  <a:effectLst/>
                  <a:uLnTx/>
                  <a:uFillTx/>
                  <a:latin typeface="微软雅黑"/>
                  <a:ea typeface="微软雅黑"/>
                  <a:cs typeface="+mn-cs"/>
                </a:rPr>
                <a:t>预期成果</a:t>
              </a:r>
            </a:p>
          </p:txBody>
        </p:sp>
        <p:sp>
          <p:nvSpPr>
            <p:cNvPr id="46" name="文本框 45">
              <a:extLst>
                <a:ext uri="{FF2B5EF4-FFF2-40B4-BE49-F238E27FC236}">
                  <a16:creationId xmlns:a16="http://schemas.microsoft.com/office/drawing/2014/main" id="{CB0788A8-217C-45C3-B846-CC4FEFD5F9A9}"/>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创新之处</a:t>
              </a:r>
            </a:p>
          </p:txBody>
        </p:sp>
        <p:grpSp>
          <p:nvGrpSpPr>
            <p:cNvPr id="47" name="组合 46">
              <a:extLst>
                <a:ext uri="{FF2B5EF4-FFF2-40B4-BE49-F238E27FC236}">
                  <a16:creationId xmlns:a16="http://schemas.microsoft.com/office/drawing/2014/main" id="{3472E8D4-8CB0-42A5-A8C6-B58E2F4A1A8D}"/>
                </a:ext>
              </a:extLst>
            </p:cNvPr>
            <p:cNvGrpSpPr/>
            <p:nvPr/>
          </p:nvGrpSpPr>
          <p:grpSpPr>
            <a:xfrm>
              <a:off x="6791404" y="159486"/>
              <a:ext cx="3296092" cy="209852"/>
              <a:chOff x="6358270" y="115009"/>
              <a:chExt cx="3296092" cy="307494"/>
            </a:xfrm>
          </p:grpSpPr>
          <p:cxnSp>
            <p:nvCxnSpPr>
              <p:cNvPr id="48" name="直接连接符 47">
                <a:extLst>
                  <a:ext uri="{FF2B5EF4-FFF2-40B4-BE49-F238E27FC236}">
                    <a16:creationId xmlns:a16="http://schemas.microsoft.com/office/drawing/2014/main" id="{1A664778-AD55-4429-880B-BFD68168C3C1}"/>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0676F60C-A5CE-441E-8A17-FBE52728CD32}"/>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B0607238-4D5B-492A-B771-76AA0D2C35A8}"/>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27" name="图形 26">
            <a:extLst>
              <a:ext uri="{FF2B5EF4-FFF2-40B4-BE49-F238E27FC236}">
                <a16:creationId xmlns:a16="http://schemas.microsoft.com/office/drawing/2014/main" id="{BE4DA2D0-E8C9-424F-9FA5-FE5E01E0C3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29" name="矩形 28">
            <a:extLst>
              <a:ext uri="{FF2B5EF4-FFF2-40B4-BE49-F238E27FC236}">
                <a16:creationId xmlns:a16="http://schemas.microsoft.com/office/drawing/2014/main" id="{C2B265E6-F3A2-467A-BA87-22C54D276D1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911BE6E6-7BF6-E56C-1A4A-06125B46FB82}"/>
              </a:ext>
            </a:extLst>
          </p:cNvPr>
          <p:cNvSpPr txBox="1"/>
          <p:nvPr/>
        </p:nvSpPr>
        <p:spPr>
          <a:xfrm>
            <a:off x="1099272" y="6007405"/>
            <a:ext cx="6096000" cy="369332"/>
          </a:xfrm>
          <a:prstGeom prst="rect">
            <a:avLst/>
          </a:prstGeom>
          <a:noFill/>
        </p:spPr>
        <p:txBody>
          <a:bodyPr wrap="square">
            <a:spAutoFit/>
          </a:bodyPr>
          <a:lstStyle/>
          <a:p>
            <a:r>
              <a:rPr lang="zh-CN" altLang="en-US" dirty="0">
                <a:hlinkClick r:id="rId5"/>
              </a:rPr>
              <a:t>数字冰雹</a:t>
            </a:r>
            <a:r>
              <a:rPr lang="en-US" altLang="zh-CN" dirty="0">
                <a:hlinkClick r:id="rId5"/>
              </a:rPr>
              <a:t>-</a:t>
            </a:r>
            <a:r>
              <a:rPr lang="zh-CN" altLang="en-US" dirty="0">
                <a:hlinkClick r:id="rId5"/>
              </a:rPr>
              <a:t>城市渲染效果</a:t>
            </a:r>
            <a:r>
              <a:rPr lang="en-US" altLang="zh-CN" dirty="0">
                <a:hlinkClick r:id="rId5"/>
              </a:rPr>
              <a:t>-</a:t>
            </a:r>
            <a:r>
              <a:rPr lang="zh-CN" altLang="en-US" dirty="0">
                <a:hlinkClick r:id="rId5"/>
              </a:rPr>
              <a:t>动态天气变化</a:t>
            </a:r>
            <a:r>
              <a:rPr lang="zh-CN" altLang="en-US" dirty="0"/>
              <a:t> </a:t>
            </a:r>
            <a:r>
              <a:rPr lang="en-US" altLang="zh-CN" dirty="0"/>
              <a:t>demo</a:t>
            </a:r>
            <a:endParaRPr lang="zh-CN" altLang="en-US" dirty="0"/>
          </a:p>
        </p:txBody>
      </p:sp>
      <p:grpSp>
        <p:nvGrpSpPr>
          <p:cNvPr id="10" name="组合 9">
            <a:extLst>
              <a:ext uri="{FF2B5EF4-FFF2-40B4-BE49-F238E27FC236}">
                <a16:creationId xmlns:a16="http://schemas.microsoft.com/office/drawing/2014/main" id="{2C6C0F44-4B8E-D301-3837-463B48420EF2}"/>
              </a:ext>
            </a:extLst>
          </p:cNvPr>
          <p:cNvGrpSpPr/>
          <p:nvPr/>
        </p:nvGrpSpPr>
        <p:grpSpPr>
          <a:xfrm>
            <a:off x="863089" y="793214"/>
            <a:ext cx="10660317" cy="5014371"/>
            <a:chOff x="863089" y="793214"/>
            <a:chExt cx="10660317" cy="5014371"/>
          </a:xfrm>
        </p:grpSpPr>
        <p:grpSp>
          <p:nvGrpSpPr>
            <p:cNvPr id="5" name="组合 4">
              <a:extLst>
                <a:ext uri="{FF2B5EF4-FFF2-40B4-BE49-F238E27FC236}">
                  <a16:creationId xmlns:a16="http://schemas.microsoft.com/office/drawing/2014/main" id="{418A006B-4251-5C70-AF10-FD6ADA21B46C}"/>
                </a:ext>
              </a:extLst>
            </p:cNvPr>
            <p:cNvGrpSpPr/>
            <p:nvPr/>
          </p:nvGrpSpPr>
          <p:grpSpPr>
            <a:xfrm>
              <a:off x="863089" y="793214"/>
              <a:ext cx="9041436" cy="4708981"/>
              <a:chOff x="294311" y="2484007"/>
              <a:chExt cx="2705529" cy="4708981"/>
            </a:xfrm>
          </p:grpSpPr>
          <p:sp>
            <p:nvSpPr>
              <p:cNvPr id="6" name="文本框 5">
                <a:extLst>
                  <a:ext uri="{FF2B5EF4-FFF2-40B4-BE49-F238E27FC236}">
                    <a16:creationId xmlns:a16="http://schemas.microsoft.com/office/drawing/2014/main" id="{C9CF7F91-BA1C-127A-05D9-FEE68FBA439D}"/>
                  </a:ext>
                </a:extLst>
              </p:cNvPr>
              <p:cNvSpPr txBox="1"/>
              <p:nvPr/>
            </p:nvSpPr>
            <p:spPr>
              <a:xfrm>
                <a:off x="606391" y="2484007"/>
                <a:ext cx="239344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600" b="0" i="0" u="none" strike="noStrike" kern="1200" cap="none" spc="0" normalizeH="0" baseline="0" noProof="0" dirty="0">
                  <a:ln>
                    <a:noFill/>
                  </a:ln>
                  <a:solidFill>
                    <a:srgbClr val="003F87"/>
                  </a:solidFill>
                  <a:effectLst/>
                  <a:uLnTx/>
                  <a:uFillTx/>
                  <a:latin typeface="微软雅黑"/>
                  <a:ea typeface="微软雅黑"/>
                  <a:cs typeface="+mn-cs"/>
                </a:endParaRPr>
              </a:p>
            </p:txBody>
          </p:sp>
          <p:sp>
            <p:nvSpPr>
              <p:cNvPr id="7" name="矩形 6">
                <a:extLst>
                  <a:ext uri="{FF2B5EF4-FFF2-40B4-BE49-F238E27FC236}">
                    <a16:creationId xmlns:a16="http://schemas.microsoft.com/office/drawing/2014/main" id="{4330585C-C55A-0820-D914-EEEFA2B3215D}"/>
                  </a:ext>
                </a:extLst>
              </p:cNvPr>
              <p:cNvSpPr/>
              <p:nvPr/>
            </p:nvSpPr>
            <p:spPr>
              <a:xfrm>
                <a:off x="294311" y="2484007"/>
                <a:ext cx="2376897" cy="4708981"/>
              </a:xfrm>
              <a:prstGeom prst="rect">
                <a:avLst/>
              </a:prstGeom>
            </p:spPr>
            <p:txBody>
              <a:bodyPr wrap="square">
                <a:spAutoFit/>
              </a:bodyPr>
              <a:lstStyle/>
              <a:p>
                <a:pPr marL="0" marR="0" lvl="0" indent="0" defTabSz="914400" rtl="0" eaLnBrk="1" fontAlgn="auto" latinLnBrk="0" hangingPunct="1">
                  <a:spcBef>
                    <a:spcPts val="0"/>
                  </a:spcBef>
                  <a:spcAft>
                    <a:spcPts val="0"/>
                  </a:spcAft>
                  <a:buClrTx/>
                  <a:buSzTx/>
                  <a:buFontTx/>
                  <a:buNone/>
                  <a:tabLst/>
                  <a:defRPr/>
                </a:pPr>
                <a:r>
                  <a:rPr lang="en-US" altLang="zh-CN" sz="2800" b="1" dirty="0">
                    <a:latin typeface="+mn-ea"/>
                  </a:rPr>
                  <a:t>       </a:t>
                </a:r>
                <a:r>
                  <a:rPr lang="zh-CN" altLang="en-US" sz="2800" b="1" dirty="0">
                    <a:latin typeface="+mn-ea"/>
                  </a:rPr>
                  <a:t>  </a:t>
                </a:r>
                <a:r>
                  <a:rPr lang="en-US" altLang="zh-CN" sz="2800" dirty="0">
                    <a:latin typeface="STZhongsong" panose="02010600040101010101" pitchFamily="2" charset="-122"/>
                    <a:ea typeface="STZhongsong" panose="02010600040101010101" pitchFamily="2" charset="-122"/>
                  </a:rPr>
                  <a:t>1. </a:t>
                </a:r>
                <a:r>
                  <a:rPr lang="zh-CN" altLang="en-US" sz="2800" dirty="0">
                    <a:latin typeface="STZhongsong" panose="02010600040101010101" pitchFamily="2" charset="-122"/>
                    <a:ea typeface="STZhongsong" panose="02010600040101010101" pitchFamily="2" charset="-122"/>
                  </a:rPr>
                  <a:t>功能实现：</a:t>
                </a:r>
                <a:br>
                  <a:rPr lang="en-US" altLang="zh-CN" sz="2400" dirty="0">
                    <a:latin typeface="+mn-ea"/>
                  </a:rPr>
                </a:br>
                <a:r>
                  <a:rPr lang="en-US" altLang="zh-CN" sz="2400" dirty="0">
                    <a:latin typeface="+mn-ea"/>
                  </a:rPr>
                  <a:t>	</a:t>
                </a:r>
                <a:r>
                  <a:rPr lang="zh-CN" altLang="en-US" sz="2400" dirty="0">
                    <a:latin typeface="+mn-ea"/>
                  </a:rPr>
                  <a:t> 在构建城市孪生三维可视化模型后，进行光照渲染，模拟不同天气、人为灯光影响下的城市景象。</a:t>
                </a:r>
                <a:endParaRPr lang="en-US" altLang="zh-CN" sz="2400" dirty="0">
                  <a:latin typeface="+mn-ea"/>
                </a:endParaRPr>
              </a:p>
              <a:p>
                <a:pPr marL="0" marR="0" lvl="0" indent="0" defTabSz="914400" rtl="0" eaLnBrk="1" fontAlgn="auto" latinLnBrk="0" hangingPunct="1">
                  <a:spcBef>
                    <a:spcPts val="0"/>
                  </a:spcBef>
                  <a:spcAft>
                    <a:spcPts val="0"/>
                  </a:spcAft>
                  <a:buClrTx/>
                  <a:buSzTx/>
                  <a:buFontTx/>
                  <a:buNone/>
                  <a:tabLst/>
                  <a:defRPr/>
                </a:pPr>
                <a:endParaRPr lang="en-US" altLang="zh-CN" sz="2400" dirty="0">
                  <a:latin typeface="+mn-ea"/>
                </a:endParaRPr>
              </a:p>
              <a:p>
                <a:pPr marL="0" marR="0" lvl="0" indent="0" defTabSz="914400" rtl="0" eaLnBrk="1" fontAlgn="auto" latinLnBrk="0" hangingPunct="1">
                  <a:spcBef>
                    <a:spcPts val="0"/>
                  </a:spcBef>
                  <a:spcAft>
                    <a:spcPts val="0"/>
                  </a:spcAft>
                  <a:buClrTx/>
                  <a:buSzTx/>
                  <a:buFontTx/>
                  <a:buNone/>
                  <a:tabLst/>
                  <a:defRPr/>
                </a:pPr>
                <a:r>
                  <a:rPr lang="zh-CN" altLang="en-US" sz="2800" dirty="0">
                    <a:latin typeface="STZhongsong" panose="02010600040101010101" pitchFamily="2" charset="-122"/>
                    <a:ea typeface="STZhongsong" panose="02010600040101010101" pitchFamily="2" charset="-122"/>
                  </a:rPr>
                  <a:t>        </a:t>
                </a:r>
                <a:r>
                  <a:rPr lang="en-US" altLang="zh-CN" sz="2800" dirty="0">
                    <a:latin typeface="STZhongsong" panose="02010600040101010101" pitchFamily="2" charset="-122"/>
                    <a:ea typeface="STZhongsong" panose="02010600040101010101" pitchFamily="2" charset="-122"/>
                  </a:rPr>
                  <a:t>2. </a:t>
                </a:r>
                <a:r>
                  <a:rPr lang="zh-CN" altLang="en-US" sz="2800" dirty="0">
                    <a:latin typeface="STZhongsong" panose="02010600040101010101" pitchFamily="2" charset="-122"/>
                    <a:ea typeface="STZhongsong" panose="02010600040101010101" pitchFamily="2" charset="-122"/>
                  </a:rPr>
                  <a:t>产品封装：</a:t>
                </a:r>
                <a:endParaRPr lang="en-US" altLang="zh-CN" sz="2800" dirty="0">
                  <a:latin typeface="STZhongsong" panose="02010600040101010101" pitchFamily="2" charset="-122"/>
                  <a:ea typeface="STZhongsong" panose="02010600040101010101" pitchFamily="2" charset="-122"/>
                </a:endParaRPr>
              </a:p>
              <a:p>
                <a:pPr marL="0" marR="0" lvl="0" indent="0" defTabSz="914400" rtl="0" eaLnBrk="1" fontAlgn="auto" latinLnBrk="0" hangingPunct="1">
                  <a:spcBef>
                    <a:spcPts val="0"/>
                  </a:spcBef>
                  <a:spcAft>
                    <a:spcPts val="0"/>
                  </a:spcAft>
                  <a:buClrTx/>
                  <a:buSzTx/>
                  <a:buFontTx/>
                  <a:buNone/>
                  <a:tabLst/>
                  <a:defRPr/>
                </a:pPr>
                <a:r>
                  <a:rPr lang="en-US" altLang="zh-CN" sz="2400" dirty="0">
                    <a:latin typeface="+mn-ea"/>
                  </a:rPr>
                  <a:t>	</a:t>
                </a:r>
                <a:r>
                  <a:rPr lang="zh-CN" altLang="en-US" sz="2400" dirty="0">
                    <a:latin typeface="+mn-ea"/>
                  </a:rPr>
                  <a:t>研制成一款虚拟现实城市探索软件，使用户通过简单的视频输入后即可在虚拟世界中自由探索孪生城市环境，并体验到接近真实的光照效果。</a:t>
                </a:r>
                <a:endParaRPr lang="en-US" altLang="zh-CN" sz="2400" dirty="0">
                  <a:latin typeface="+mn-ea"/>
                </a:endParaRPr>
              </a:p>
              <a:p>
                <a:pPr marL="0" marR="0" lvl="0" indent="0" defTabSz="914400" rtl="0" eaLnBrk="1" fontAlgn="auto" latinLnBrk="0" hangingPunct="1">
                  <a:spcBef>
                    <a:spcPts val="0"/>
                  </a:spcBef>
                  <a:spcAft>
                    <a:spcPts val="0"/>
                  </a:spcAft>
                  <a:buClrTx/>
                  <a:buSzTx/>
                  <a:buFontTx/>
                  <a:buNone/>
                  <a:tabLst/>
                  <a:defRPr/>
                </a:pPr>
                <a:endParaRPr lang="en-US" altLang="zh-CN" sz="2400" dirty="0">
                  <a:latin typeface="+mn-ea"/>
                </a:endParaRPr>
              </a:p>
              <a:p>
                <a:pPr marL="0" marR="0" lvl="0" indent="0" defTabSz="914400" rtl="0" eaLnBrk="1" fontAlgn="auto" latinLnBrk="0" hangingPunct="1">
                  <a:spcBef>
                    <a:spcPts val="0"/>
                  </a:spcBef>
                  <a:spcAft>
                    <a:spcPts val="0"/>
                  </a:spcAft>
                  <a:buClrTx/>
                  <a:buSzTx/>
                  <a:buFontTx/>
                  <a:buNone/>
                  <a:tabLst/>
                  <a:defRPr/>
                </a:pPr>
                <a:r>
                  <a:rPr kumimoji="0" lang="en-US" altLang="zh-CN" sz="2800" i="0" u="none" strike="noStrike" kern="1200" cap="none" spc="0" normalizeH="0" baseline="0" noProof="0" dirty="0">
                    <a:ln>
                      <a:noFill/>
                    </a:ln>
                    <a:effectLst/>
                    <a:uLnTx/>
                    <a:uFillTx/>
                    <a:latin typeface="STZhongsong" panose="02010600040101010101" pitchFamily="2" charset="-122"/>
                    <a:ea typeface="STZhongsong" panose="02010600040101010101" pitchFamily="2" charset="-122"/>
                  </a:rPr>
                  <a:t>       </a:t>
                </a:r>
                <a:r>
                  <a:rPr kumimoji="0" lang="zh-CN" altLang="en-US" sz="2800" i="0" u="none" strike="noStrike" kern="1200" cap="none" spc="0" normalizeH="0" baseline="0" noProof="0" dirty="0">
                    <a:ln>
                      <a:noFill/>
                    </a:ln>
                    <a:effectLst/>
                    <a:uLnTx/>
                    <a:uFillTx/>
                    <a:latin typeface="STZhongsong" panose="02010600040101010101" pitchFamily="2" charset="-122"/>
                    <a:ea typeface="STZhongsong" panose="02010600040101010101" pitchFamily="2" charset="-122"/>
                  </a:rPr>
                  <a:t> </a:t>
                </a:r>
                <a:r>
                  <a:rPr kumimoji="0" lang="en-US" altLang="zh-CN" sz="2800" i="0" u="none" strike="noStrike" kern="1200" cap="none" spc="0" normalizeH="0" baseline="0" noProof="0" dirty="0">
                    <a:ln>
                      <a:noFill/>
                    </a:ln>
                    <a:effectLst/>
                    <a:uLnTx/>
                    <a:uFillTx/>
                    <a:latin typeface="STZhongsong" panose="02010600040101010101" pitchFamily="2" charset="-122"/>
                    <a:ea typeface="STZhongsong" panose="02010600040101010101" pitchFamily="2" charset="-122"/>
                  </a:rPr>
                  <a:t>3. </a:t>
                </a:r>
                <a:r>
                  <a:rPr kumimoji="0" lang="zh-CN" altLang="en-US" sz="2800" i="0" u="none" strike="noStrike" kern="1200" cap="none" spc="0" normalizeH="0" baseline="0" noProof="0" dirty="0">
                    <a:ln>
                      <a:noFill/>
                    </a:ln>
                    <a:effectLst/>
                    <a:uLnTx/>
                    <a:uFillTx/>
                    <a:latin typeface="STZhongsong" panose="02010600040101010101" pitchFamily="2" charset="-122"/>
                    <a:ea typeface="STZhongsong" panose="02010600040101010101" pitchFamily="2" charset="-122"/>
                  </a:rPr>
                  <a:t>初步</a:t>
                </a:r>
                <a:r>
                  <a:rPr lang="zh-CN" altLang="en-US" sz="2800" dirty="0">
                    <a:latin typeface="STZhongsong" panose="02010600040101010101" pitchFamily="2" charset="-122"/>
                    <a:ea typeface="STZhongsong" panose="02010600040101010101" pitchFamily="2" charset="-122"/>
                  </a:rPr>
                  <a:t>推广应用：</a:t>
                </a:r>
                <a:endParaRPr lang="en-US" altLang="zh-CN" sz="2800" dirty="0">
                  <a:latin typeface="STZhongsong" panose="02010600040101010101" pitchFamily="2" charset="-122"/>
                  <a:ea typeface="STZhongsong" panose="02010600040101010101" pitchFamily="2" charset="-122"/>
                </a:endParaRPr>
              </a:p>
              <a:p>
                <a:pPr marL="0" marR="0" lvl="0" indent="0" defTabSz="914400" rtl="0" eaLnBrk="1" fontAlgn="auto" latinLnBrk="0" hangingPunct="1">
                  <a:spcBef>
                    <a:spcPts val="0"/>
                  </a:spcBef>
                  <a:spcAft>
                    <a:spcPts val="0"/>
                  </a:spcAft>
                  <a:buClrTx/>
                  <a:buSzTx/>
                  <a:buFontTx/>
                  <a:buNone/>
                  <a:tabLst/>
                  <a:defRPr/>
                </a:pPr>
                <a:r>
                  <a:rPr lang="en-US" altLang="zh-CN" sz="2400" dirty="0">
                    <a:latin typeface="+mn-ea"/>
                  </a:rPr>
                  <a:t>	</a:t>
                </a:r>
                <a:r>
                  <a:rPr lang="zh-CN" altLang="en-US" sz="2400" dirty="0">
                    <a:latin typeface="+mn-ea"/>
                  </a:rPr>
                  <a:t>有望为城市规划、建筑设计、城市光环境治理等领     域提供可靠参考。</a:t>
                </a:r>
                <a:endParaRPr kumimoji="0" lang="en-US" altLang="zh-CN" sz="2400" i="0" u="none" strike="noStrike" kern="1200" cap="none" spc="0" normalizeH="0" baseline="0" noProof="0" dirty="0">
                  <a:ln>
                    <a:noFill/>
                  </a:ln>
                  <a:effectLst/>
                  <a:uLnTx/>
                  <a:uFillTx/>
                  <a:latin typeface="+mn-ea"/>
                  <a:cs typeface="+mn-cs"/>
                </a:endParaRPr>
              </a:p>
            </p:txBody>
          </p:sp>
        </p:grpSp>
        <p:pic>
          <p:nvPicPr>
            <p:cNvPr id="8" name="图片 7">
              <a:extLst>
                <a:ext uri="{FF2B5EF4-FFF2-40B4-BE49-F238E27FC236}">
                  <a16:creationId xmlns:a16="http://schemas.microsoft.com/office/drawing/2014/main" id="{DA33C01D-CFB8-1F16-3975-F0F5E0A10E11}"/>
                </a:ext>
              </a:extLst>
            </p:cNvPr>
            <p:cNvPicPr>
              <a:picLocks noChangeAspect="1"/>
            </p:cNvPicPr>
            <p:nvPr/>
          </p:nvPicPr>
          <p:blipFill>
            <a:blip r:embed="rId6"/>
            <a:stretch>
              <a:fillRect/>
            </a:stretch>
          </p:blipFill>
          <p:spPr>
            <a:xfrm>
              <a:off x="8902037" y="1166968"/>
              <a:ext cx="2535455" cy="1962426"/>
            </a:xfrm>
            <a:prstGeom prst="rect">
              <a:avLst/>
            </a:prstGeom>
          </p:spPr>
        </p:pic>
        <p:pic>
          <p:nvPicPr>
            <p:cNvPr id="2050" name="Picture 2">
              <a:extLst>
                <a:ext uri="{FF2B5EF4-FFF2-40B4-BE49-F238E27FC236}">
                  <a16:creationId xmlns:a16="http://schemas.microsoft.com/office/drawing/2014/main" id="{13B7BD6D-757D-5C94-062B-EE8D0AFC7D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06290" y="3965573"/>
              <a:ext cx="2717116" cy="184201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51338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椭圆 36">
            <a:extLst>
              <a:ext uri="{FF2B5EF4-FFF2-40B4-BE49-F238E27FC236}">
                <a16:creationId xmlns:a16="http://schemas.microsoft.com/office/drawing/2014/main" id="{991DEE90-AC86-48BF-A20A-547D360E5EFB}"/>
              </a:ext>
            </a:extLst>
          </p:cNvPr>
          <p:cNvSpPr/>
          <p:nvPr/>
        </p:nvSpPr>
        <p:spPr>
          <a:xfrm>
            <a:off x="9343844" y="2175118"/>
            <a:ext cx="1913392" cy="1913392"/>
          </a:xfrm>
          <a:prstGeom prst="ellipse">
            <a:avLst/>
          </a:prstGeom>
          <a:gradFill flip="none" rotWithShape="1">
            <a:gsLst>
              <a:gs pos="0">
                <a:schemeClr val="accent1">
                  <a:lumMod val="60000"/>
                  <a:lumOff val="40000"/>
                </a:schemeClr>
              </a:gs>
              <a:gs pos="100000">
                <a:schemeClr val="accent1">
                  <a:lumMod val="75000"/>
                  <a:alpha val="67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grpSp>
        <p:nvGrpSpPr>
          <p:cNvPr id="32" name="组合 31">
            <a:extLst>
              <a:ext uri="{FF2B5EF4-FFF2-40B4-BE49-F238E27FC236}">
                <a16:creationId xmlns:a16="http://schemas.microsoft.com/office/drawing/2014/main" id="{33F5A969-260B-422F-B4E3-DA6395C64BC8}"/>
              </a:ext>
            </a:extLst>
          </p:cNvPr>
          <p:cNvGrpSpPr/>
          <p:nvPr/>
        </p:nvGrpSpPr>
        <p:grpSpPr>
          <a:xfrm>
            <a:off x="3154566" y="4130877"/>
            <a:ext cx="5762554" cy="1730828"/>
            <a:chOff x="3102428" y="3755572"/>
            <a:chExt cx="5762554" cy="1730828"/>
          </a:xfrm>
        </p:grpSpPr>
        <p:cxnSp>
          <p:nvCxnSpPr>
            <p:cNvPr id="29" name="直接连接符 28">
              <a:extLst>
                <a:ext uri="{FF2B5EF4-FFF2-40B4-BE49-F238E27FC236}">
                  <a16:creationId xmlns:a16="http://schemas.microsoft.com/office/drawing/2014/main" id="{1C4BCF85-EA4C-493A-8D5E-F0143B36AB23}"/>
                </a:ext>
              </a:extLst>
            </p:cNvPr>
            <p:cNvCxnSpPr/>
            <p:nvPr/>
          </p:nvCxnSpPr>
          <p:spPr>
            <a:xfrm>
              <a:off x="3102428"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DE808EE5-120D-468C-A69F-51673B365677}"/>
                </a:ext>
              </a:extLst>
            </p:cNvPr>
            <p:cNvCxnSpPr/>
            <p:nvPr/>
          </p:nvCxnSpPr>
          <p:spPr>
            <a:xfrm>
              <a:off x="6019799"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B4991D69-27EB-405C-B1D3-36EF14D376BD}"/>
                </a:ext>
              </a:extLst>
            </p:cNvPr>
            <p:cNvCxnSpPr/>
            <p:nvPr/>
          </p:nvCxnSpPr>
          <p:spPr>
            <a:xfrm>
              <a:off x="8864982"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1" name="组合 40">
            <a:extLst>
              <a:ext uri="{FF2B5EF4-FFF2-40B4-BE49-F238E27FC236}">
                <a16:creationId xmlns:a16="http://schemas.microsoft.com/office/drawing/2014/main" id="{ECF43A9D-946B-4EC1-A72C-12F9965E137E}"/>
              </a:ext>
            </a:extLst>
          </p:cNvPr>
          <p:cNvGrpSpPr/>
          <p:nvPr/>
        </p:nvGrpSpPr>
        <p:grpSpPr>
          <a:xfrm>
            <a:off x="3055559" y="4428336"/>
            <a:ext cx="3235048" cy="651312"/>
            <a:chOff x="209724" y="4394568"/>
            <a:chExt cx="3235048" cy="651312"/>
          </a:xfrm>
        </p:grpSpPr>
        <p:sp>
          <p:nvSpPr>
            <p:cNvPr id="42" name="文本框 41">
              <a:extLst>
                <a:ext uri="{FF2B5EF4-FFF2-40B4-BE49-F238E27FC236}">
                  <a16:creationId xmlns:a16="http://schemas.microsoft.com/office/drawing/2014/main" id="{0AE1EE13-9C37-48CE-BDB5-4C39D3287054}"/>
                </a:ext>
              </a:extLst>
            </p:cNvPr>
            <p:cNvSpPr txBox="1"/>
            <p:nvPr/>
          </p:nvSpPr>
          <p:spPr>
            <a:xfrm>
              <a:off x="606377" y="4394568"/>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STZhongsong" panose="02010600040101010101" pitchFamily="2" charset="-122"/>
                  <a:ea typeface="STZhongsong" panose="02010600040101010101" pitchFamily="2" charset="-122"/>
                </a:rPr>
                <a:t>研究方案</a:t>
              </a:r>
            </a:p>
          </p:txBody>
        </p:sp>
        <p:sp>
          <p:nvSpPr>
            <p:cNvPr id="43" name="文本框 42">
              <a:extLst>
                <a:ext uri="{FF2B5EF4-FFF2-40B4-BE49-F238E27FC236}">
                  <a16:creationId xmlns:a16="http://schemas.microsoft.com/office/drawing/2014/main" id="{7F2CAF46-B10D-40CB-809E-1FD36E596AC9}"/>
                </a:ext>
              </a:extLst>
            </p:cNvPr>
            <p:cNvSpPr txBox="1"/>
            <p:nvPr/>
          </p:nvSpPr>
          <p:spPr>
            <a:xfrm>
              <a:off x="209724" y="4699310"/>
              <a:ext cx="3235048" cy="346570"/>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endParaRPr>
            </a:p>
          </p:txBody>
        </p:sp>
      </p:grpSp>
      <p:grpSp>
        <p:nvGrpSpPr>
          <p:cNvPr id="44" name="组合 43">
            <a:extLst>
              <a:ext uri="{FF2B5EF4-FFF2-40B4-BE49-F238E27FC236}">
                <a16:creationId xmlns:a16="http://schemas.microsoft.com/office/drawing/2014/main" id="{775522BE-CE53-47EB-8AEE-C0375FF18584}"/>
              </a:ext>
            </a:extLst>
          </p:cNvPr>
          <p:cNvGrpSpPr/>
          <p:nvPr/>
        </p:nvGrpSpPr>
        <p:grpSpPr>
          <a:xfrm>
            <a:off x="5948570" y="4428336"/>
            <a:ext cx="3235048" cy="651312"/>
            <a:chOff x="209724" y="4394568"/>
            <a:chExt cx="3235048" cy="651312"/>
          </a:xfrm>
        </p:grpSpPr>
        <p:sp>
          <p:nvSpPr>
            <p:cNvPr id="45" name="文本框 44">
              <a:extLst>
                <a:ext uri="{FF2B5EF4-FFF2-40B4-BE49-F238E27FC236}">
                  <a16:creationId xmlns:a16="http://schemas.microsoft.com/office/drawing/2014/main" id="{4C9B050D-6789-4AA9-A526-56ECC8167D9A}"/>
                </a:ext>
              </a:extLst>
            </p:cNvPr>
            <p:cNvSpPr txBox="1"/>
            <p:nvPr/>
          </p:nvSpPr>
          <p:spPr>
            <a:xfrm>
              <a:off x="606377" y="4394568"/>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STZhongsong" panose="02010600040101010101" pitchFamily="2" charset="-122"/>
                  <a:ea typeface="STZhongsong" panose="02010600040101010101" pitchFamily="2" charset="-122"/>
                </a:rPr>
                <a:t>预期成果</a:t>
              </a:r>
            </a:p>
          </p:txBody>
        </p:sp>
        <p:sp>
          <p:nvSpPr>
            <p:cNvPr id="46" name="文本框 45">
              <a:extLst>
                <a:ext uri="{FF2B5EF4-FFF2-40B4-BE49-F238E27FC236}">
                  <a16:creationId xmlns:a16="http://schemas.microsoft.com/office/drawing/2014/main" id="{5697B987-A274-4B86-8D56-FF0D05DEF62C}"/>
                </a:ext>
              </a:extLst>
            </p:cNvPr>
            <p:cNvSpPr txBox="1"/>
            <p:nvPr/>
          </p:nvSpPr>
          <p:spPr>
            <a:xfrm>
              <a:off x="209724" y="4699310"/>
              <a:ext cx="3235048" cy="346570"/>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endParaRPr>
            </a:p>
          </p:txBody>
        </p:sp>
      </p:grpSp>
      <p:grpSp>
        <p:nvGrpSpPr>
          <p:cNvPr id="47" name="组合 46">
            <a:extLst>
              <a:ext uri="{FF2B5EF4-FFF2-40B4-BE49-F238E27FC236}">
                <a16:creationId xmlns:a16="http://schemas.microsoft.com/office/drawing/2014/main" id="{A8177A08-65D0-43C8-BBED-595C77563E02}"/>
              </a:ext>
            </a:extLst>
          </p:cNvPr>
          <p:cNvGrpSpPr/>
          <p:nvPr/>
        </p:nvGrpSpPr>
        <p:grpSpPr>
          <a:xfrm>
            <a:off x="8780395" y="4288405"/>
            <a:ext cx="3235048" cy="707886"/>
            <a:chOff x="209724" y="4394568"/>
            <a:chExt cx="3235048" cy="707886"/>
          </a:xfrm>
        </p:grpSpPr>
        <p:sp>
          <p:nvSpPr>
            <p:cNvPr id="48" name="文本框 47">
              <a:extLst>
                <a:ext uri="{FF2B5EF4-FFF2-40B4-BE49-F238E27FC236}">
                  <a16:creationId xmlns:a16="http://schemas.microsoft.com/office/drawing/2014/main" id="{2AAA4CA5-B98F-4084-9D8B-791B4F288906}"/>
                </a:ext>
              </a:extLst>
            </p:cNvPr>
            <p:cNvSpPr txBox="1"/>
            <p:nvPr/>
          </p:nvSpPr>
          <p:spPr>
            <a:xfrm>
              <a:off x="606377" y="4394568"/>
              <a:ext cx="238597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prstClr val="black"/>
                  </a:solidFill>
                  <a:effectLst/>
                  <a:uLnTx/>
                  <a:uFillTx/>
                  <a:latin typeface="STZhongsong" panose="02010600040101010101" pitchFamily="2" charset="-122"/>
                  <a:ea typeface="STZhongsong" panose="02010600040101010101" pitchFamily="2" charset="-122"/>
                </a:rPr>
                <a:t>创新之处</a:t>
              </a:r>
            </a:p>
          </p:txBody>
        </p:sp>
        <p:sp>
          <p:nvSpPr>
            <p:cNvPr id="49" name="文本框 48">
              <a:extLst>
                <a:ext uri="{FF2B5EF4-FFF2-40B4-BE49-F238E27FC236}">
                  <a16:creationId xmlns:a16="http://schemas.microsoft.com/office/drawing/2014/main" id="{9DA7B37F-8451-467A-BBAB-DA5CFB47BA30}"/>
                </a:ext>
              </a:extLst>
            </p:cNvPr>
            <p:cNvSpPr txBox="1"/>
            <p:nvPr/>
          </p:nvSpPr>
          <p:spPr>
            <a:xfrm>
              <a:off x="209724" y="4699310"/>
              <a:ext cx="3235048" cy="346570"/>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endParaRPr>
            </a:p>
          </p:txBody>
        </p:sp>
      </p:grpSp>
      <p:grpSp>
        <p:nvGrpSpPr>
          <p:cNvPr id="6" name="组合 5">
            <a:extLst>
              <a:ext uri="{FF2B5EF4-FFF2-40B4-BE49-F238E27FC236}">
                <a16:creationId xmlns:a16="http://schemas.microsoft.com/office/drawing/2014/main" id="{1D8E30C5-F3E2-490B-BA55-8584F5B46F7C}"/>
              </a:ext>
            </a:extLst>
          </p:cNvPr>
          <p:cNvGrpSpPr/>
          <p:nvPr/>
        </p:nvGrpSpPr>
        <p:grpSpPr>
          <a:xfrm>
            <a:off x="6868837" y="2467476"/>
            <a:ext cx="1300163" cy="1300163"/>
            <a:chOff x="6868837" y="2467476"/>
            <a:chExt cx="1300163" cy="1300163"/>
          </a:xfrm>
        </p:grpSpPr>
        <p:sp>
          <p:nvSpPr>
            <p:cNvPr id="24" name="椭圆 23">
              <a:extLst>
                <a:ext uri="{FF2B5EF4-FFF2-40B4-BE49-F238E27FC236}">
                  <a16:creationId xmlns:a16="http://schemas.microsoft.com/office/drawing/2014/main" id="{AA2B2B69-B1A9-43D3-8805-96C7DC83E749}"/>
                </a:ext>
              </a:extLst>
            </p:cNvPr>
            <p:cNvSpPr/>
            <p:nvPr/>
          </p:nvSpPr>
          <p:spPr>
            <a:xfrm>
              <a:off x="6868837" y="2467476"/>
              <a:ext cx="1300163" cy="130016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0" name="图形 49">
              <a:extLst>
                <a:ext uri="{FF2B5EF4-FFF2-40B4-BE49-F238E27FC236}">
                  <a16:creationId xmlns:a16="http://schemas.microsoft.com/office/drawing/2014/main" id="{9EAAE6D9-A0F7-4A31-8973-72D41173CF7F}"/>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62993" y="2803262"/>
              <a:ext cx="550429" cy="634015"/>
            </a:xfrm>
            <a:prstGeom prst="rect">
              <a:avLst/>
            </a:prstGeom>
          </p:spPr>
        </p:pic>
      </p:grpSp>
      <p:grpSp>
        <p:nvGrpSpPr>
          <p:cNvPr id="5" name="组合 4">
            <a:extLst>
              <a:ext uri="{FF2B5EF4-FFF2-40B4-BE49-F238E27FC236}">
                <a16:creationId xmlns:a16="http://schemas.microsoft.com/office/drawing/2014/main" id="{719C66ED-F764-400B-9AA0-0C65B6AF1012}"/>
              </a:ext>
            </a:extLst>
          </p:cNvPr>
          <p:cNvGrpSpPr/>
          <p:nvPr/>
        </p:nvGrpSpPr>
        <p:grpSpPr>
          <a:xfrm>
            <a:off x="4023002" y="2467476"/>
            <a:ext cx="1300163" cy="1300163"/>
            <a:chOff x="4023002" y="2467476"/>
            <a:chExt cx="1300163" cy="1300163"/>
          </a:xfrm>
        </p:grpSpPr>
        <p:sp>
          <p:nvSpPr>
            <p:cNvPr id="23" name="椭圆 22">
              <a:extLst>
                <a:ext uri="{FF2B5EF4-FFF2-40B4-BE49-F238E27FC236}">
                  <a16:creationId xmlns:a16="http://schemas.microsoft.com/office/drawing/2014/main" id="{FBB762AA-0FA7-4AE0-9706-E0F0F67F6B71}"/>
                </a:ext>
              </a:extLst>
            </p:cNvPr>
            <p:cNvSpPr/>
            <p:nvPr/>
          </p:nvSpPr>
          <p:spPr>
            <a:xfrm>
              <a:off x="4023002" y="2467476"/>
              <a:ext cx="1300163" cy="130016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1" name="图形 50">
              <a:extLst>
                <a:ext uri="{FF2B5EF4-FFF2-40B4-BE49-F238E27FC236}">
                  <a16:creationId xmlns:a16="http://schemas.microsoft.com/office/drawing/2014/main" id="{2EB309AA-217D-47D1-AA4F-092E330BA8D6}"/>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353996" y="2824061"/>
              <a:ext cx="638175" cy="638175"/>
            </a:xfrm>
            <a:prstGeom prst="rect">
              <a:avLst/>
            </a:prstGeom>
          </p:spPr>
        </p:pic>
      </p:grpSp>
      <p:grpSp>
        <p:nvGrpSpPr>
          <p:cNvPr id="2" name="组合 1">
            <a:extLst>
              <a:ext uri="{FF2B5EF4-FFF2-40B4-BE49-F238E27FC236}">
                <a16:creationId xmlns:a16="http://schemas.microsoft.com/office/drawing/2014/main" id="{23751CDC-445C-446B-B799-DBBAD7025BE3}"/>
              </a:ext>
            </a:extLst>
          </p:cNvPr>
          <p:cNvGrpSpPr/>
          <p:nvPr/>
        </p:nvGrpSpPr>
        <p:grpSpPr>
          <a:xfrm>
            <a:off x="1177167" y="2481733"/>
            <a:ext cx="1300163" cy="1300163"/>
            <a:chOff x="1177167" y="2337355"/>
            <a:chExt cx="1300163" cy="1300163"/>
          </a:xfrm>
        </p:grpSpPr>
        <p:sp>
          <p:nvSpPr>
            <p:cNvPr id="22" name="椭圆 21">
              <a:extLst>
                <a:ext uri="{FF2B5EF4-FFF2-40B4-BE49-F238E27FC236}">
                  <a16:creationId xmlns:a16="http://schemas.microsoft.com/office/drawing/2014/main" id="{0773D16B-B26D-4ACE-B82D-19CC3160B13E}"/>
                </a:ext>
              </a:extLst>
            </p:cNvPr>
            <p:cNvSpPr/>
            <p:nvPr/>
          </p:nvSpPr>
          <p:spPr>
            <a:xfrm>
              <a:off x="1177167" y="2337355"/>
              <a:ext cx="1300163" cy="1300163"/>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2" name="图形 51">
              <a:extLst>
                <a:ext uri="{FF2B5EF4-FFF2-40B4-BE49-F238E27FC236}">
                  <a16:creationId xmlns:a16="http://schemas.microsoft.com/office/drawing/2014/main" id="{A3425BBB-6727-4250-85F3-365EA0CB06CD}"/>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482804" y="2708834"/>
              <a:ext cx="633116" cy="634015"/>
            </a:xfrm>
            <a:prstGeom prst="rect">
              <a:avLst/>
            </a:prstGeom>
          </p:spPr>
        </p:pic>
      </p:grpSp>
      <p:grpSp>
        <p:nvGrpSpPr>
          <p:cNvPr id="7" name="组合 6">
            <a:extLst>
              <a:ext uri="{FF2B5EF4-FFF2-40B4-BE49-F238E27FC236}">
                <a16:creationId xmlns:a16="http://schemas.microsoft.com/office/drawing/2014/main" id="{2312F191-3487-48B2-8693-727C14881658}"/>
              </a:ext>
            </a:extLst>
          </p:cNvPr>
          <p:cNvGrpSpPr/>
          <p:nvPr/>
        </p:nvGrpSpPr>
        <p:grpSpPr>
          <a:xfrm>
            <a:off x="9650458" y="2467476"/>
            <a:ext cx="1300163" cy="1300163"/>
            <a:chOff x="9714671" y="2467476"/>
            <a:chExt cx="1300163" cy="1300163"/>
          </a:xfrm>
        </p:grpSpPr>
        <p:sp>
          <p:nvSpPr>
            <p:cNvPr id="25" name="椭圆 24">
              <a:extLst>
                <a:ext uri="{FF2B5EF4-FFF2-40B4-BE49-F238E27FC236}">
                  <a16:creationId xmlns:a16="http://schemas.microsoft.com/office/drawing/2014/main" id="{A282D3A1-3DD5-42E5-BC06-B87C450047C1}"/>
                </a:ext>
              </a:extLst>
            </p:cNvPr>
            <p:cNvSpPr/>
            <p:nvPr/>
          </p:nvSpPr>
          <p:spPr>
            <a:xfrm>
              <a:off x="9714671" y="2467476"/>
              <a:ext cx="1300163" cy="130016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3" name="图形 52">
              <a:extLst>
                <a:ext uri="{FF2B5EF4-FFF2-40B4-BE49-F238E27FC236}">
                  <a16:creationId xmlns:a16="http://schemas.microsoft.com/office/drawing/2014/main" id="{4AD0FFA1-B1D6-4A7A-8CFA-8B13327B51BB}"/>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042056" y="2824061"/>
              <a:ext cx="638175" cy="638175"/>
            </a:xfrm>
            <a:prstGeom prst="rect">
              <a:avLst/>
            </a:prstGeom>
          </p:spPr>
        </p:pic>
      </p:grpSp>
      <p:grpSp>
        <p:nvGrpSpPr>
          <p:cNvPr id="4" name="组合 3">
            <a:extLst>
              <a:ext uri="{FF2B5EF4-FFF2-40B4-BE49-F238E27FC236}">
                <a16:creationId xmlns:a16="http://schemas.microsoft.com/office/drawing/2014/main" id="{01DC4DF9-EDB5-4893-B60E-C4238C656D54}"/>
              </a:ext>
            </a:extLst>
          </p:cNvPr>
          <p:cNvGrpSpPr/>
          <p:nvPr/>
        </p:nvGrpSpPr>
        <p:grpSpPr>
          <a:xfrm>
            <a:off x="7796463" y="964934"/>
            <a:ext cx="4049551" cy="873366"/>
            <a:chOff x="7796463" y="964934"/>
            <a:chExt cx="4049551" cy="873366"/>
          </a:xfrm>
        </p:grpSpPr>
        <p:sp>
          <p:nvSpPr>
            <p:cNvPr id="33" name="文本框 32">
              <a:extLst>
                <a:ext uri="{FF2B5EF4-FFF2-40B4-BE49-F238E27FC236}">
                  <a16:creationId xmlns:a16="http://schemas.microsoft.com/office/drawing/2014/main" id="{C0C6EF5C-9CFE-4CE5-8D09-222CD3D47BEE}"/>
                </a:ext>
              </a:extLst>
            </p:cNvPr>
            <p:cNvSpPr txBox="1"/>
            <p:nvPr/>
          </p:nvSpPr>
          <p:spPr>
            <a:xfrm>
              <a:off x="8405870" y="964934"/>
              <a:ext cx="344014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srgbClr val="003F87"/>
                  </a:solidFill>
                  <a:effectLst/>
                  <a:uLnTx/>
                  <a:uFillTx/>
                  <a:latin typeface="微软雅黑"/>
                  <a:ea typeface="微软雅黑"/>
                  <a:cs typeface="+mn-cs"/>
                </a:rPr>
                <a:t>CONTENT</a:t>
              </a:r>
              <a:endParaRPr kumimoji="0" lang="zh-CN" altLang="en-US" sz="4800" b="0" i="0" u="none" strike="noStrike" kern="1200" cap="none" spc="0" normalizeH="0" baseline="0" noProof="0" dirty="0">
                <a:ln>
                  <a:noFill/>
                </a:ln>
                <a:solidFill>
                  <a:srgbClr val="003F87"/>
                </a:solidFill>
                <a:effectLst/>
                <a:uLnTx/>
                <a:uFillTx/>
                <a:latin typeface="微软雅黑"/>
                <a:ea typeface="微软雅黑"/>
                <a:cs typeface="+mn-cs"/>
              </a:endParaRPr>
            </a:p>
          </p:txBody>
        </p:sp>
        <p:cxnSp>
          <p:nvCxnSpPr>
            <p:cNvPr id="35" name="直接连接符 34">
              <a:extLst>
                <a:ext uri="{FF2B5EF4-FFF2-40B4-BE49-F238E27FC236}">
                  <a16:creationId xmlns:a16="http://schemas.microsoft.com/office/drawing/2014/main" id="{729C69BF-F084-41CE-B5C1-0F9FAF53BB2A}"/>
                </a:ext>
              </a:extLst>
            </p:cNvPr>
            <p:cNvCxnSpPr>
              <a:cxnSpLocks/>
            </p:cNvCxnSpPr>
            <p:nvPr/>
          </p:nvCxnSpPr>
          <p:spPr>
            <a:xfrm flipH="1">
              <a:off x="7796463" y="1838300"/>
              <a:ext cx="3607861"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625B235-73FE-4F5D-B741-E83D11F671F4}"/>
                </a:ext>
              </a:extLst>
            </p:cNvPr>
            <p:cNvCxnSpPr>
              <a:cxnSpLocks/>
            </p:cNvCxnSpPr>
            <p:nvPr/>
          </p:nvCxnSpPr>
          <p:spPr>
            <a:xfrm flipH="1">
              <a:off x="10544175" y="1762998"/>
              <a:ext cx="86015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6" name="组合 35">
            <a:extLst>
              <a:ext uri="{FF2B5EF4-FFF2-40B4-BE49-F238E27FC236}">
                <a16:creationId xmlns:a16="http://schemas.microsoft.com/office/drawing/2014/main" id="{0B2A5590-4C2D-49EC-8832-F5EB782F5745}"/>
              </a:ext>
            </a:extLst>
          </p:cNvPr>
          <p:cNvGrpSpPr/>
          <p:nvPr/>
        </p:nvGrpSpPr>
        <p:grpSpPr>
          <a:xfrm>
            <a:off x="155481" y="4428336"/>
            <a:ext cx="3235048" cy="651312"/>
            <a:chOff x="209724" y="4394568"/>
            <a:chExt cx="3235048" cy="651312"/>
          </a:xfrm>
        </p:grpSpPr>
        <p:sp>
          <p:nvSpPr>
            <p:cNvPr id="54" name="文本框 53">
              <a:extLst>
                <a:ext uri="{FF2B5EF4-FFF2-40B4-BE49-F238E27FC236}">
                  <a16:creationId xmlns:a16="http://schemas.microsoft.com/office/drawing/2014/main" id="{B48B34B3-953B-43F7-9936-47B1D78ECC55}"/>
                </a:ext>
              </a:extLst>
            </p:cNvPr>
            <p:cNvSpPr txBox="1"/>
            <p:nvPr/>
          </p:nvSpPr>
          <p:spPr>
            <a:xfrm>
              <a:off x="606377" y="4394568"/>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latin typeface="STZhongsong" panose="02010600040101010101" pitchFamily="2" charset="-122"/>
                  <a:ea typeface="STZhongsong" panose="02010600040101010101" pitchFamily="2" charset="-122"/>
                </a:rPr>
                <a:t>项目背景</a:t>
              </a:r>
              <a:endParaRPr kumimoji="0" lang="zh-CN" altLang="en-US" sz="2000" b="0" i="0" u="none" strike="noStrike" kern="1200" cap="none" spc="0" normalizeH="0" baseline="0" noProof="0" dirty="0">
                <a:ln>
                  <a:noFill/>
                </a:ln>
                <a:effectLst/>
                <a:uLnTx/>
                <a:uFillTx/>
                <a:latin typeface="STZhongsong" panose="02010600040101010101" pitchFamily="2" charset="-122"/>
                <a:ea typeface="STZhongsong" panose="02010600040101010101" pitchFamily="2" charset="-122"/>
              </a:endParaRPr>
            </a:p>
          </p:txBody>
        </p:sp>
        <p:sp>
          <p:nvSpPr>
            <p:cNvPr id="55" name="文本框 54">
              <a:extLst>
                <a:ext uri="{FF2B5EF4-FFF2-40B4-BE49-F238E27FC236}">
                  <a16:creationId xmlns:a16="http://schemas.microsoft.com/office/drawing/2014/main" id="{4A754894-4355-4EF2-A7A1-C0984BD0606C}"/>
                </a:ext>
              </a:extLst>
            </p:cNvPr>
            <p:cNvSpPr txBox="1"/>
            <p:nvPr/>
          </p:nvSpPr>
          <p:spPr>
            <a:xfrm>
              <a:off x="209724" y="4699310"/>
              <a:ext cx="3235048" cy="346570"/>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endParaRPr>
            </a:p>
          </p:txBody>
        </p:sp>
      </p:grpSp>
      <p:pic>
        <p:nvPicPr>
          <p:cNvPr id="38" name="图形 37">
            <a:extLst>
              <a:ext uri="{FF2B5EF4-FFF2-40B4-BE49-F238E27FC236}">
                <a16:creationId xmlns:a16="http://schemas.microsoft.com/office/drawing/2014/main" id="{6B9C6FAA-6780-431A-910C-738D95B3514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2150" y="365509"/>
            <a:ext cx="2161308" cy="599425"/>
          </a:xfrm>
          <a:prstGeom prst="rect">
            <a:avLst/>
          </a:prstGeom>
        </p:spPr>
      </p:pic>
      <p:grpSp>
        <p:nvGrpSpPr>
          <p:cNvPr id="39" name="组合 38"/>
          <p:cNvGrpSpPr/>
          <p:nvPr/>
        </p:nvGrpSpPr>
        <p:grpSpPr>
          <a:xfrm>
            <a:off x="0" y="-10804"/>
            <a:ext cx="12196631" cy="2127749"/>
            <a:chOff x="-4632" y="-1"/>
            <a:chExt cx="12196631" cy="2127749"/>
          </a:xfrm>
        </p:grpSpPr>
        <p:sp>
          <p:nvSpPr>
            <p:cNvPr id="40" name="任意多边形: 形状 10">
              <a:extLst>
                <a:ext uri="{FF2B5EF4-FFF2-40B4-BE49-F238E27FC236}">
                  <a16:creationId xmlns:a16="http://schemas.microsoft.com/office/drawing/2014/main" id="{4BF7FE7A-4E23-4577-B4D3-19330F26E572}"/>
                </a:ext>
              </a:extLst>
            </p:cNvPr>
            <p:cNvSpPr/>
            <p:nvPr/>
          </p:nvSpPr>
          <p:spPr>
            <a:xfrm flipV="1">
              <a:off x="0" y="1684"/>
              <a:ext cx="12191999" cy="2126064"/>
            </a:xfrm>
            <a:custGeom>
              <a:avLst/>
              <a:gdLst>
                <a:gd name="connsiteX0" fmla="*/ 0 w 12191999"/>
                <a:gd name="connsiteY0" fmla="*/ 2126064 h 2126064"/>
                <a:gd name="connsiteX1" fmla="*/ 12191999 w 12191999"/>
                <a:gd name="connsiteY1" fmla="*/ 2126064 h 2126064"/>
                <a:gd name="connsiteX2" fmla="*/ 0 w 12191999"/>
                <a:gd name="connsiteY2" fmla="*/ 0 h 2126064"/>
              </a:gdLst>
              <a:ahLst/>
              <a:cxnLst>
                <a:cxn ang="0">
                  <a:pos x="connsiteX0" y="connsiteY0"/>
                </a:cxn>
                <a:cxn ang="0">
                  <a:pos x="connsiteX1" y="connsiteY1"/>
                </a:cxn>
                <a:cxn ang="0">
                  <a:pos x="connsiteX2" y="connsiteY2"/>
                </a:cxn>
              </a:cxnLst>
              <a:rect l="l" t="t" r="r" b="b"/>
              <a:pathLst>
                <a:path w="12191999" h="2126064">
                  <a:moveTo>
                    <a:pt x="0" y="2126064"/>
                  </a:moveTo>
                  <a:lnTo>
                    <a:pt x="12191999" y="2126064"/>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6" name="任意多边形: 形状 19">
              <a:extLst>
                <a:ext uri="{FF2B5EF4-FFF2-40B4-BE49-F238E27FC236}">
                  <a16:creationId xmlns:a16="http://schemas.microsoft.com/office/drawing/2014/main" id="{469A4E30-8FC8-4074-B7DA-5077F2AFF989}"/>
                </a:ext>
              </a:extLst>
            </p:cNvPr>
            <p:cNvSpPr/>
            <p:nvPr/>
          </p:nvSpPr>
          <p:spPr>
            <a:xfrm flipV="1">
              <a:off x="-4632" y="-1"/>
              <a:ext cx="845081" cy="695700"/>
            </a:xfrm>
            <a:custGeom>
              <a:avLst/>
              <a:gdLst>
                <a:gd name="connsiteX0" fmla="*/ 0 w 845081"/>
                <a:gd name="connsiteY0" fmla="*/ 695700 h 695700"/>
                <a:gd name="connsiteX1" fmla="*/ 845081 w 845081"/>
                <a:gd name="connsiteY1" fmla="*/ 695700 h 695700"/>
                <a:gd name="connsiteX2" fmla="*/ 0 w 845081"/>
                <a:gd name="connsiteY2" fmla="*/ 0 h 695700"/>
                <a:gd name="connsiteX3" fmla="*/ 0 w 845081"/>
                <a:gd name="connsiteY3" fmla="*/ 695700 h 695700"/>
              </a:gdLst>
              <a:ahLst/>
              <a:cxnLst>
                <a:cxn ang="0">
                  <a:pos x="connsiteX0" y="connsiteY0"/>
                </a:cxn>
                <a:cxn ang="0">
                  <a:pos x="connsiteX1" y="connsiteY1"/>
                </a:cxn>
                <a:cxn ang="0">
                  <a:pos x="connsiteX2" y="connsiteY2"/>
                </a:cxn>
                <a:cxn ang="0">
                  <a:pos x="connsiteX3" y="connsiteY3"/>
                </a:cxn>
              </a:cxnLst>
              <a:rect l="l" t="t" r="r" b="b"/>
              <a:pathLst>
                <a:path w="845081" h="695700">
                  <a:moveTo>
                    <a:pt x="0" y="695700"/>
                  </a:moveTo>
                  <a:lnTo>
                    <a:pt x="845081" y="695700"/>
                  </a:lnTo>
                  <a:lnTo>
                    <a:pt x="0" y="0"/>
                  </a:lnTo>
                  <a:lnTo>
                    <a:pt x="0" y="695700"/>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7" name="任意多边形: 形状 18">
              <a:extLst>
                <a:ext uri="{FF2B5EF4-FFF2-40B4-BE49-F238E27FC236}">
                  <a16:creationId xmlns:a16="http://schemas.microsoft.com/office/drawing/2014/main" id="{DED759B5-476E-48A8-882B-A40A31639608}"/>
                </a:ext>
              </a:extLst>
            </p:cNvPr>
            <p:cNvSpPr/>
            <p:nvPr/>
          </p:nvSpPr>
          <p:spPr>
            <a:xfrm flipV="1">
              <a:off x="2569944" y="9621"/>
              <a:ext cx="7642459" cy="1665174"/>
            </a:xfrm>
            <a:custGeom>
              <a:avLst/>
              <a:gdLst>
                <a:gd name="connsiteX0" fmla="*/ 2049597 w 7784426"/>
                <a:gd name="connsiteY0" fmla="*/ 1687299 h 1687299"/>
                <a:gd name="connsiteX1" fmla="*/ 7784426 w 7784426"/>
                <a:gd name="connsiteY1" fmla="*/ 1687299 h 1687299"/>
                <a:gd name="connsiteX2" fmla="*/ 7276089 w 7784426"/>
                <a:gd name="connsiteY2" fmla="*/ 1268818 h 1687299"/>
                <a:gd name="connsiteX3" fmla="*/ 0 w 7784426"/>
                <a:gd name="connsiteY3" fmla="*/ 0 h 1687299"/>
                <a:gd name="connsiteX4" fmla="*/ 2049597 w 7784426"/>
                <a:gd name="connsiteY4" fmla="*/ 1687299 h 1687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4426" h="1687299">
                  <a:moveTo>
                    <a:pt x="2049597" y="1687299"/>
                  </a:moveTo>
                  <a:lnTo>
                    <a:pt x="7784426" y="1687299"/>
                  </a:lnTo>
                  <a:lnTo>
                    <a:pt x="7276089" y="1268818"/>
                  </a:lnTo>
                  <a:lnTo>
                    <a:pt x="0" y="0"/>
                  </a:lnTo>
                  <a:lnTo>
                    <a:pt x="2049597" y="1687299"/>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grpSp>
      <p:pic>
        <p:nvPicPr>
          <p:cNvPr id="58" name="图形 37">
            <a:extLst>
              <a:ext uri="{FF2B5EF4-FFF2-40B4-BE49-F238E27FC236}">
                <a16:creationId xmlns:a16="http://schemas.microsoft.com/office/drawing/2014/main" id="{6B9C6FAA-6780-431A-910C-738D95B3514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6782" y="354706"/>
            <a:ext cx="2161308" cy="599425"/>
          </a:xfrm>
          <a:prstGeom prst="rect">
            <a:avLst/>
          </a:prstGeom>
        </p:spPr>
      </p:pic>
    </p:spTree>
    <p:extLst>
      <p:ext uri="{BB962C8B-B14F-4D97-AF65-F5344CB8AC3E}">
        <p14:creationId xmlns:p14="http://schemas.microsoft.com/office/powerpoint/2010/main" val="2521064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1000" tmFilter="0, 0; .2, .5; .8, .5; 1, 0"/>
                                        <p:tgtEl>
                                          <p:spTgt spid="37"/>
                                        </p:tgtEl>
                                      </p:cBhvr>
                                    </p:animEffect>
                                    <p:animScale>
                                      <p:cBhvr>
                                        <p:cTn id="7" dur="50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AE83B32B-A45C-4753-904A-B627B2B0C2FD}"/>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41" name="组合 40">
            <a:extLst>
              <a:ext uri="{FF2B5EF4-FFF2-40B4-BE49-F238E27FC236}">
                <a16:creationId xmlns:a16="http://schemas.microsoft.com/office/drawing/2014/main" id="{62455ACE-D0B7-491A-8861-AB56C6980A30}"/>
              </a:ext>
            </a:extLst>
          </p:cNvPr>
          <p:cNvGrpSpPr/>
          <p:nvPr/>
        </p:nvGrpSpPr>
        <p:grpSpPr>
          <a:xfrm>
            <a:off x="5416649" y="76583"/>
            <a:ext cx="6148475" cy="369332"/>
            <a:chOff x="5416649" y="76583"/>
            <a:chExt cx="6148475" cy="369332"/>
          </a:xfrm>
        </p:grpSpPr>
        <p:sp>
          <p:nvSpPr>
            <p:cNvPr id="42" name="矩形 41">
              <a:extLst>
                <a:ext uri="{FF2B5EF4-FFF2-40B4-BE49-F238E27FC236}">
                  <a16:creationId xmlns:a16="http://schemas.microsoft.com/office/drawing/2014/main" id="{56720B49-086F-43EE-A8F9-614DA194FCA0}"/>
                </a:ext>
              </a:extLst>
            </p:cNvPr>
            <p:cNvSpPr/>
            <p:nvPr/>
          </p:nvSpPr>
          <p:spPr>
            <a:xfrm>
              <a:off x="10253819" y="109261"/>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3" name="文本框 42">
              <a:extLst>
                <a:ext uri="{FF2B5EF4-FFF2-40B4-BE49-F238E27FC236}">
                  <a16:creationId xmlns:a16="http://schemas.microsoft.com/office/drawing/2014/main" id="{2AB766A2-3185-4123-A265-77EBE6F6F7E7}"/>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dirty="0">
                  <a:latin typeface="微软雅黑 Light"/>
                  <a:ea typeface="微软雅黑 Light"/>
                </a:rPr>
                <a:t>项目背景</a:t>
              </a:r>
              <a:endParaRPr kumimoji="0" lang="zh-CN" altLang="en-US" sz="1800" b="1" i="0" u="none" strike="noStrike" kern="1200" cap="none" spc="0" normalizeH="0" baseline="0" noProof="0" dirty="0">
                <a:ln>
                  <a:noFill/>
                </a:ln>
                <a:effectLst/>
                <a:uLnTx/>
                <a:uFillTx/>
                <a:latin typeface="微软雅黑 Light"/>
                <a:ea typeface="微软雅黑 Light"/>
                <a:cs typeface="+mn-cs"/>
              </a:endParaRPr>
            </a:p>
          </p:txBody>
        </p:sp>
        <p:sp>
          <p:nvSpPr>
            <p:cNvPr id="44" name="文本框 43">
              <a:extLst>
                <a:ext uri="{FF2B5EF4-FFF2-40B4-BE49-F238E27FC236}">
                  <a16:creationId xmlns:a16="http://schemas.microsoft.com/office/drawing/2014/main" id="{B9071E81-D3F3-48A7-869D-4563C39A6FE1}"/>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研究方案</a:t>
              </a:r>
            </a:p>
          </p:txBody>
        </p:sp>
        <p:sp>
          <p:nvSpPr>
            <p:cNvPr id="45" name="文本框 44">
              <a:extLst>
                <a:ext uri="{FF2B5EF4-FFF2-40B4-BE49-F238E27FC236}">
                  <a16:creationId xmlns:a16="http://schemas.microsoft.com/office/drawing/2014/main" id="{16A451C2-EFD6-4C4E-9E23-45EFE3A6E9FD}"/>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预期成果</a:t>
              </a:r>
            </a:p>
          </p:txBody>
        </p:sp>
        <p:sp>
          <p:nvSpPr>
            <p:cNvPr id="46" name="文本框 45">
              <a:extLst>
                <a:ext uri="{FF2B5EF4-FFF2-40B4-BE49-F238E27FC236}">
                  <a16:creationId xmlns:a16="http://schemas.microsoft.com/office/drawing/2014/main" id="{CB0788A8-217C-45C3-B846-CC4FEFD5F9A9}"/>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bg1"/>
                  </a:solidFill>
                  <a:effectLst/>
                  <a:uLnTx/>
                  <a:uFillTx/>
                  <a:latin typeface="微软雅黑 Light"/>
                  <a:ea typeface="微软雅黑 Light"/>
                  <a:cs typeface="+mn-cs"/>
                </a:rPr>
                <a:t>创新之处</a:t>
              </a:r>
            </a:p>
          </p:txBody>
        </p:sp>
        <p:grpSp>
          <p:nvGrpSpPr>
            <p:cNvPr id="47" name="组合 46">
              <a:extLst>
                <a:ext uri="{FF2B5EF4-FFF2-40B4-BE49-F238E27FC236}">
                  <a16:creationId xmlns:a16="http://schemas.microsoft.com/office/drawing/2014/main" id="{3472E8D4-8CB0-42A5-A8C6-B58E2F4A1A8D}"/>
                </a:ext>
              </a:extLst>
            </p:cNvPr>
            <p:cNvGrpSpPr/>
            <p:nvPr/>
          </p:nvGrpSpPr>
          <p:grpSpPr>
            <a:xfrm>
              <a:off x="6791404" y="159486"/>
              <a:ext cx="3296092" cy="209852"/>
              <a:chOff x="6358270" y="115009"/>
              <a:chExt cx="3296092" cy="307494"/>
            </a:xfrm>
          </p:grpSpPr>
          <p:cxnSp>
            <p:nvCxnSpPr>
              <p:cNvPr id="48" name="直接连接符 47">
                <a:extLst>
                  <a:ext uri="{FF2B5EF4-FFF2-40B4-BE49-F238E27FC236}">
                    <a16:creationId xmlns:a16="http://schemas.microsoft.com/office/drawing/2014/main" id="{1A664778-AD55-4429-880B-BFD68168C3C1}"/>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0676F60C-A5CE-441E-8A17-FBE52728CD32}"/>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B0607238-4D5B-492A-B771-76AA0D2C35A8}"/>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27" name="图形 26">
            <a:extLst>
              <a:ext uri="{FF2B5EF4-FFF2-40B4-BE49-F238E27FC236}">
                <a16:creationId xmlns:a16="http://schemas.microsoft.com/office/drawing/2014/main" id="{BE4DA2D0-E8C9-424F-9FA5-FE5E01E0C3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4" name="文本框 3">
            <a:extLst>
              <a:ext uri="{FF2B5EF4-FFF2-40B4-BE49-F238E27FC236}">
                <a16:creationId xmlns:a16="http://schemas.microsoft.com/office/drawing/2014/main" id="{1F35FB30-D2DD-22BD-CB43-AC1164C1ADDD}"/>
              </a:ext>
            </a:extLst>
          </p:cNvPr>
          <p:cNvSpPr txBox="1"/>
          <p:nvPr/>
        </p:nvSpPr>
        <p:spPr>
          <a:xfrm>
            <a:off x="4668532" y="1044750"/>
            <a:ext cx="6896592" cy="1261884"/>
          </a:xfrm>
          <a:prstGeom prst="rect">
            <a:avLst/>
          </a:prstGeom>
          <a:noFill/>
        </p:spPr>
        <p:txBody>
          <a:bodyPr wrap="square">
            <a:spAutoFit/>
          </a:bodyPr>
          <a:lstStyle/>
          <a:p>
            <a:r>
              <a:rPr lang="en-US" altLang="zh-CN" sz="2800"/>
              <a:t>Massive</a:t>
            </a:r>
            <a:r>
              <a:rPr lang="zh-CN" altLang="en-US" sz="2800"/>
              <a:t> </a:t>
            </a:r>
            <a:r>
              <a:rPr lang="en-US" altLang="zh-CN" sz="2800"/>
              <a:t>Urban</a:t>
            </a:r>
            <a:r>
              <a:rPr lang="zh-CN" altLang="en-US" sz="2800"/>
              <a:t> </a:t>
            </a:r>
            <a:r>
              <a:rPr lang="en-US" altLang="zh-CN" sz="2800"/>
              <a:t>Geographical</a:t>
            </a:r>
            <a:r>
              <a:rPr lang="zh-CN" altLang="en-US" sz="2800"/>
              <a:t> </a:t>
            </a:r>
            <a:r>
              <a:rPr lang="en-US" altLang="zh-CN" sz="2800"/>
              <a:t>data</a:t>
            </a:r>
            <a:r>
              <a:rPr lang="zh-CN" altLang="en-US" sz="2800"/>
              <a:t> </a:t>
            </a:r>
            <a:r>
              <a:rPr lang="en-US" altLang="zh-CN" sz="2800"/>
              <a:t>processing</a:t>
            </a:r>
          </a:p>
          <a:p>
            <a:r>
              <a:rPr lang="zh-CN" altLang="en-US" sz="2400"/>
              <a:t>大规模城市地理场景数据处理</a:t>
            </a:r>
            <a:br>
              <a:rPr lang="en-US" altLang="zh-CN" sz="2400"/>
            </a:br>
            <a:endParaRPr lang="zh-CN" altLang="en-US" sz="2400"/>
          </a:p>
        </p:txBody>
      </p:sp>
      <p:pic>
        <p:nvPicPr>
          <p:cNvPr id="6" name="图形 5" descr="头上的大脑 纯色填充">
            <a:extLst>
              <a:ext uri="{FF2B5EF4-FFF2-40B4-BE49-F238E27FC236}">
                <a16:creationId xmlns:a16="http://schemas.microsoft.com/office/drawing/2014/main" id="{90F527C6-4778-6921-585F-EC3B490C1E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39950" y="1044750"/>
            <a:ext cx="914400" cy="914400"/>
          </a:xfrm>
          <a:prstGeom prst="rect">
            <a:avLst/>
          </a:prstGeom>
        </p:spPr>
      </p:pic>
      <p:sp>
        <p:nvSpPr>
          <p:cNvPr id="7" name="矩形 6">
            <a:extLst>
              <a:ext uri="{FF2B5EF4-FFF2-40B4-BE49-F238E27FC236}">
                <a16:creationId xmlns:a16="http://schemas.microsoft.com/office/drawing/2014/main" id="{B21FE727-D74A-7B96-6964-132C03BEF24F}"/>
              </a:ext>
            </a:extLst>
          </p:cNvPr>
          <p:cNvSpPr/>
          <p:nvPr/>
        </p:nvSpPr>
        <p:spPr>
          <a:xfrm>
            <a:off x="256756" y="2603817"/>
            <a:ext cx="3129912" cy="191738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8" name="文本框 7">
            <a:extLst>
              <a:ext uri="{FF2B5EF4-FFF2-40B4-BE49-F238E27FC236}">
                <a16:creationId xmlns:a16="http://schemas.microsoft.com/office/drawing/2014/main" id="{F6B7D618-4996-A733-6640-876D92617D4D}"/>
              </a:ext>
            </a:extLst>
          </p:cNvPr>
          <p:cNvSpPr txBox="1"/>
          <p:nvPr/>
        </p:nvSpPr>
        <p:spPr>
          <a:xfrm>
            <a:off x="801369" y="3234515"/>
            <a:ext cx="2254475" cy="646331"/>
          </a:xfrm>
          <a:prstGeom prst="rect">
            <a:avLst/>
          </a:prstGeom>
          <a:noFill/>
        </p:spPr>
        <p:txBody>
          <a:bodyPr wrap="square" rtlCol="0">
            <a:spAutoFit/>
          </a:bodyPr>
          <a:lstStyle/>
          <a:p>
            <a:r>
              <a:rPr kumimoji="1" lang="zh-CN" altLang="en-US" sz="3600">
                <a:solidFill>
                  <a:schemeClr val="bg1"/>
                </a:solidFill>
                <a:latin typeface="STZhongsong" panose="02010600040101010101" pitchFamily="2" charset="-122"/>
                <a:ea typeface="STZhongsong" panose="02010600040101010101" pitchFamily="2" charset="-122"/>
              </a:rPr>
              <a:t>创新之处</a:t>
            </a:r>
            <a:endParaRPr kumimoji="1" lang="en-US" altLang="zh-CN" sz="3600">
              <a:solidFill>
                <a:schemeClr val="bg1"/>
              </a:solidFill>
              <a:latin typeface="STZhongsong" panose="02010600040101010101" pitchFamily="2" charset="-122"/>
              <a:ea typeface="STZhongsong" panose="02010600040101010101" pitchFamily="2" charset="-122"/>
            </a:endParaRPr>
          </a:p>
        </p:txBody>
      </p:sp>
      <p:pic>
        <p:nvPicPr>
          <p:cNvPr id="9" name="图形 8" descr="头上的大脑 纯色填充">
            <a:extLst>
              <a:ext uri="{FF2B5EF4-FFF2-40B4-BE49-F238E27FC236}">
                <a16:creationId xmlns:a16="http://schemas.microsoft.com/office/drawing/2014/main" id="{F0F96FF3-75B1-3A41-F728-95961FCCB1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81940" y="2906104"/>
            <a:ext cx="914400" cy="914400"/>
          </a:xfrm>
          <a:prstGeom prst="rect">
            <a:avLst/>
          </a:prstGeom>
        </p:spPr>
      </p:pic>
      <p:sp>
        <p:nvSpPr>
          <p:cNvPr id="10" name="文本框 9">
            <a:extLst>
              <a:ext uri="{FF2B5EF4-FFF2-40B4-BE49-F238E27FC236}">
                <a16:creationId xmlns:a16="http://schemas.microsoft.com/office/drawing/2014/main" id="{34C1FDF2-5135-FB7F-5F19-9566AE482A07}"/>
              </a:ext>
            </a:extLst>
          </p:cNvPr>
          <p:cNvSpPr txBox="1"/>
          <p:nvPr/>
        </p:nvSpPr>
        <p:spPr>
          <a:xfrm>
            <a:off x="4771269" y="2926738"/>
            <a:ext cx="6896592" cy="1323439"/>
          </a:xfrm>
          <a:prstGeom prst="rect">
            <a:avLst/>
          </a:prstGeom>
          <a:noFill/>
        </p:spPr>
        <p:txBody>
          <a:bodyPr wrap="square">
            <a:spAutoFit/>
          </a:bodyPr>
          <a:lstStyle/>
          <a:p>
            <a:r>
              <a:rPr lang="en-US" altLang="zh-CN" sz="3200"/>
              <a:t>Image Based Relighting</a:t>
            </a:r>
          </a:p>
          <a:p>
            <a:r>
              <a:rPr lang="zh-CN" altLang="en-US" sz="2400"/>
              <a:t>基于图像的重光照技术</a:t>
            </a:r>
            <a:br>
              <a:rPr lang="en-US" altLang="zh-CN" sz="2400"/>
            </a:br>
            <a:endParaRPr lang="zh-CN" altLang="en-US" sz="2400"/>
          </a:p>
        </p:txBody>
      </p:sp>
      <p:sp>
        <p:nvSpPr>
          <p:cNvPr id="11" name="文本框 10">
            <a:extLst>
              <a:ext uri="{FF2B5EF4-FFF2-40B4-BE49-F238E27FC236}">
                <a16:creationId xmlns:a16="http://schemas.microsoft.com/office/drawing/2014/main" id="{D90AB06D-D5FD-E815-75F9-D7ABA063C314}"/>
              </a:ext>
            </a:extLst>
          </p:cNvPr>
          <p:cNvSpPr txBox="1"/>
          <p:nvPr/>
        </p:nvSpPr>
        <p:spPr>
          <a:xfrm>
            <a:off x="4729279" y="4837896"/>
            <a:ext cx="6896592" cy="1323439"/>
          </a:xfrm>
          <a:prstGeom prst="rect">
            <a:avLst/>
          </a:prstGeom>
          <a:noFill/>
        </p:spPr>
        <p:txBody>
          <a:bodyPr wrap="square">
            <a:spAutoFit/>
          </a:bodyPr>
          <a:lstStyle/>
          <a:p>
            <a:r>
              <a:rPr lang="en-US" altLang="zh-CN" sz="3200"/>
              <a:t>Intrinsic Image Recomposition</a:t>
            </a:r>
            <a:endParaRPr lang="en-US" altLang="zh-CN" sz="2400"/>
          </a:p>
          <a:p>
            <a:r>
              <a:rPr lang="zh-CN" altLang="en-US" sz="2400"/>
              <a:t>本征图像分解</a:t>
            </a:r>
            <a:br>
              <a:rPr lang="en-US" altLang="zh-CN" sz="2400"/>
            </a:br>
            <a:endParaRPr lang="zh-CN" altLang="en-US" sz="2400"/>
          </a:p>
        </p:txBody>
      </p:sp>
      <p:pic>
        <p:nvPicPr>
          <p:cNvPr id="12" name="图形 11" descr="头上的大脑 纯色填充">
            <a:extLst>
              <a:ext uri="{FF2B5EF4-FFF2-40B4-BE49-F238E27FC236}">
                <a16:creationId xmlns:a16="http://schemas.microsoft.com/office/drawing/2014/main" id="{B2833E68-5259-5032-F639-E5E36226BA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00697" y="4837896"/>
            <a:ext cx="914400" cy="914400"/>
          </a:xfrm>
          <a:prstGeom prst="rect">
            <a:avLst/>
          </a:prstGeom>
        </p:spPr>
      </p:pic>
      <p:sp>
        <p:nvSpPr>
          <p:cNvPr id="13" name="文本框 12">
            <a:extLst>
              <a:ext uri="{FF2B5EF4-FFF2-40B4-BE49-F238E27FC236}">
                <a16:creationId xmlns:a16="http://schemas.microsoft.com/office/drawing/2014/main" id="{B1BFDEFE-32D2-E35A-0A02-E8A5ED770679}"/>
              </a:ext>
            </a:extLst>
          </p:cNvPr>
          <p:cNvSpPr txBox="1"/>
          <p:nvPr/>
        </p:nvSpPr>
        <p:spPr>
          <a:xfrm>
            <a:off x="348392" y="4142212"/>
            <a:ext cx="905954" cy="369332"/>
          </a:xfrm>
          <a:prstGeom prst="rect">
            <a:avLst/>
          </a:prstGeom>
          <a:noFill/>
        </p:spPr>
        <p:txBody>
          <a:bodyPr wrap="none" rtlCol="0">
            <a:spAutoFit/>
          </a:bodyPr>
          <a:lstStyle/>
          <a:p>
            <a:r>
              <a:rPr kumimoji="1" lang="en-US" altLang="zh-CN">
                <a:solidFill>
                  <a:schemeClr val="bg1"/>
                </a:solidFill>
              </a:rPr>
              <a:t>Novelty</a:t>
            </a:r>
          </a:p>
        </p:txBody>
      </p:sp>
    </p:spTree>
    <p:extLst>
      <p:ext uri="{BB962C8B-B14F-4D97-AF65-F5344CB8AC3E}">
        <p14:creationId xmlns:p14="http://schemas.microsoft.com/office/powerpoint/2010/main" val="1265264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形 27">
            <a:extLst>
              <a:ext uri="{FF2B5EF4-FFF2-40B4-BE49-F238E27FC236}">
                <a16:creationId xmlns:a16="http://schemas.microsoft.com/office/drawing/2014/main" id="{9E16A54B-3014-4DC3-A96D-7A2A8A68AC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10309" y="1445121"/>
            <a:ext cx="2007158" cy="1666658"/>
          </a:xfrm>
          <a:prstGeom prst="rect">
            <a:avLst/>
          </a:prstGeom>
          <a:effectLst>
            <a:glow rad="12700">
              <a:schemeClr val="bg1">
                <a:alpha val="41000"/>
              </a:schemeClr>
            </a:glow>
          </a:effectLst>
        </p:spPr>
      </p:pic>
      <p:pic>
        <p:nvPicPr>
          <p:cNvPr id="24" name="图形 23">
            <a:extLst>
              <a:ext uri="{FF2B5EF4-FFF2-40B4-BE49-F238E27FC236}">
                <a16:creationId xmlns:a16="http://schemas.microsoft.com/office/drawing/2014/main" id="{E86CA992-2458-4D0A-B4A6-2C7C965298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31960" y="2827608"/>
            <a:ext cx="623999" cy="518142"/>
          </a:xfrm>
          <a:prstGeom prst="rect">
            <a:avLst/>
          </a:prstGeom>
          <a:effectLst>
            <a:glow rad="12700">
              <a:schemeClr val="bg1">
                <a:alpha val="41000"/>
              </a:schemeClr>
            </a:glow>
          </a:effectLst>
        </p:spPr>
      </p:pic>
      <p:pic>
        <p:nvPicPr>
          <p:cNvPr id="23" name="图形 22">
            <a:extLst>
              <a:ext uri="{FF2B5EF4-FFF2-40B4-BE49-F238E27FC236}">
                <a16:creationId xmlns:a16="http://schemas.microsoft.com/office/drawing/2014/main" id="{01A623C9-37DC-4B6E-BD65-56B0C33764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58912" y="3669555"/>
            <a:ext cx="623999" cy="518142"/>
          </a:xfrm>
          <a:prstGeom prst="rect">
            <a:avLst/>
          </a:prstGeom>
          <a:effectLst>
            <a:glow rad="12700">
              <a:schemeClr val="bg1">
                <a:alpha val="41000"/>
              </a:schemeClr>
            </a:glow>
          </a:effectLst>
        </p:spPr>
      </p:pic>
      <p:sp>
        <p:nvSpPr>
          <p:cNvPr id="20" name="矩形 19">
            <a:extLst>
              <a:ext uri="{FF2B5EF4-FFF2-40B4-BE49-F238E27FC236}">
                <a16:creationId xmlns:a16="http://schemas.microsoft.com/office/drawing/2014/main" id="{C0BC3B4D-DE95-4660-8889-F39AB20F4DBD}"/>
              </a:ext>
            </a:extLst>
          </p:cNvPr>
          <p:cNvSpPr/>
          <p:nvPr/>
        </p:nvSpPr>
        <p:spPr>
          <a:xfrm flipV="1">
            <a:off x="0" y="6552308"/>
            <a:ext cx="12178488" cy="305692"/>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17" name="文本框 16">
            <a:extLst>
              <a:ext uri="{FF2B5EF4-FFF2-40B4-BE49-F238E27FC236}">
                <a16:creationId xmlns:a16="http://schemas.microsoft.com/office/drawing/2014/main" id="{C20597D1-D3A9-4543-B7E9-42A99E9122D9}"/>
              </a:ext>
            </a:extLst>
          </p:cNvPr>
          <p:cNvSpPr txBox="1"/>
          <p:nvPr/>
        </p:nvSpPr>
        <p:spPr>
          <a:xfrm>
            <a:off x="7553639" y="2805610"/>
            <a:ext cx="3911976" cy="1403846"/>
          </a:xfrm>
          <a:prstGeom prst="rect">
            <a:avLst/>
          </a:prstGeom>
          <a:noFill/>
        </p:spPr>
        <p:txBody>
          <a:bodyPr wrap="square"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zh-CN" altLang="en-US" sz="4400" dirty="0">
                <a:solidFill>
                  <a:srgbClr val="003F87"/>
                </a:solidFill>
                <a:latin typeface="STZhongsong" panose="02010600040101010101" pitchFamily="2" charset="-122"/>
                <a:ea typeface="STZhongsong" panose="02010600040101010101" pitchFamily="2" charset="-122"/>
              </a:rPr>
              <a:t>感谢观看</a:t>
            </a:r>
            <a:br>
              <a:rPr lang="en-US" altLang="zh-CN" sz="4400" dirty="0">
                <a:solidFill>
                  <a:srgbClr val="003F87"/>
                </a:solidFill>
                <a:latin typeface="STZhongsong" panose="02010600040101010101" pitchFamily="2" charset="-122"/>
                <a:ea typeface="STZhongsong" panose="02010600040101010101" pitchFamily="2" charset="-122"/>
              </a:rPr>
            </a:br>
            <a:r>
              <a:rPr lang="zh-CN" altLang="en-US" sz="3600" dirty="0">
                <a:solidFill>
                  <a:srgbClr val="003F87"/>
                </a:solidFill>
                <a:latin typeface="STZhongsong" panose="02010600040101010101" pitchFamily="2" charset="-122"/>
                <a:ea typeface="STZhongsong" panose="02010600040101010101" pitchFamily="2" charset="-122"/>
              </a:rPr>
              <a:t>欢迎批评指正</a:t>
            </a:r>
            <a:endParaRPr kumimoji="0" lang="zh-CN" altLang="en-US" sz="4400" b="0" i="0" u="none" strike="noStrike" kern="1200" cap="none" spc="0" normalizeH="0" baseline="0" noProof="0" dirty="0">
              <a:ln>
                <a:noFill/>
              </a:ln>
              <a:solidFill>
                <a:srgbClr val="003F87"/>
              </a:solidFill>
              <a:effectLst/>
              <a:uLnTx/>
              <a:uFillTx/>
              <a:latin typeface="STZhongsong" panose="02010600040101010101" pitchFamily="2" charset="-122"/>
              <a:ea typeface="STZhongsong" panose="02010600040101010101" pitchFamily="2" charset="-122"/>
            </a:endParaRPr>
          </a:p>
        </p:txBody>
      </p:sp>
      <p:pic>
        <p:nvPicPr>
          <p:cNvPr id="5" name="图形 4">
            <a:extLst>
              <a:ext uri="{FF2B5EF4-FFF2-40B4-BE49-F238E27FC236}">
                <a16:creationId xmlns:a16="http://schemas.microsoft.com/office/drawing/2014/main" id="{1E317E6C-BBA7-4430-84FA-4C6C4487FA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43909" y="175131"/>
            <a:ext cx="1508654" cy="529352"/>
          </a:xfrm>
          <a:prstGeom prst="rect">
            <a:avLst/>
          </a:prstGeom>
        </p:spPr>
      </p:pic>
      <p:pic>
        <p:nvPicPr>
          <p:cNvPr id="15" name="图形 14">
            <a:extLst>
              <a:ext uri="{FF2B5EF4-FFF2-40B4-BE49-F238E27FC236}">
                <a16:creationId xmlns:a16="http://schemas.microsoft.com/office/drawing/2014/main" id="{A3094F62-EAF0-41BE-8707-942335AF67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88208" y="426805"/>
            <a:ext cx="623999" cy="518142"/>
          </a:xfrm>
          <a:prstGeom prst="rect">
            <a:avLst/>
          </a:prstGeom>
          <a:effectLst>
            <a:glow rad="12700">
              <a:schemeClr val="bg1">
                <a:alpha val="41000"/>
              </a:schemeClr>
            </a:glow>
          </a:effectLst>
        </p:spPr>
      </p:pic>
      <p:pic>
        <p:nvPicPr>
          <p:cNvPr id="16" name="图形 15">
            <a:extLst>
              <a:ext uri="{FF2B5EF4-FFF2-40B4-BE49-F238E27FC236}">
                <a16:creationId xmlns:a16="http://schemas.microsoft.com/office/drawing/2014/main" id="{D76DFED0-B383-4A06-A2D3-4719720C40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01408" y="4402483"/>
            <a:ext cx="623999" cy="518142"/>
          </a:xfrm>
          <a:prstGeom prst="rect">
            <a:avLst/>
          </a:prstGeom>
          <a:effectLst>
            <a:glow rad="12700">
              <a:schemeClr val="bg1">
                <a:alpha val="41000"/>
              </a:schemeClr>
            </a:glow>
          </a:effectLst>
        </p:spPr>
      </p:pic>
      <p:pic>
        <p:nvPicPr>
          <p:cNvPr id="22" name="图形 21">
            <a:extLst>
              <a:ext uri="{FF2B5EF4-FFF2-40B4-BE49-F238E27FC236}">
                <a16:creationId xmlns:a16="http://schemas.microsoft.com/office/drawing/2014/main" id="{9C81B2E4-B51C-49D8-B71F-3CEFEAECCA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01408" y="5365067"/>
            <a:ext cx="623999" cy="518142"/>
          </a:xfrm>
          <a:prstGeom prst="rect">
            <a:avLst/>
          </a:prstGeom>
          <a:effectLst>
            <a:glow rad="12700">
              <a:schemeClr val="bg1">
                <a:alpha val="41000"/>
              </a:schemeClr>
            </a:glow>
          </a:effectLst>
        </p:spPr>
      </p:pic>
      <p:sp>
        <p:nvSpPr>
          <p:cNvPr id="25" name="文本框 24">
            <a:extLst>
              <a:ext uri="{FF2B5EF4-FFF2-40B4-BE49-F238E27FC236}">
                <a16:creationId xmlns:a16="http://schemas.microsoft.com/office/drawing/2014/main" id="{E3FECFCA-7D80-4796-9562-DE7780060511}"/>
              </a:ext>
            </a:extLst>
          </p:cNvPr>
          <p:cNvSpPr txBox="1"/>
          <p:nvPr/>
        </p:nvSpPr>
        <p:spPr>
          <a:xfrm>
            <a:off x="4135771" y="6104482"/>
            <a:ext cx="3774974" cy="369332"/>
          </a:xfrm>
          <a:prstGeom prst="rect">
            <a:avLst/>
          </a:prstGeom>
          <a:noFill/>
        </p:spPr>
        <p:txBody>
          <a:bodyPr wrap="square" rtlCol="0">
            <a:spAutoFit/>
          </a:bodyPr>
          <a:lstStyle/>
          <a:p>
            <a:r>
              <a:rPr lang="zh-CN" altLang="en-US" dirty="0">
                <a:solidFill>
                  <a:srgbClr val="003F87"/>
                </a:solidFill>
              </a:rPr>
              <a:t>勤 学 </a:t>
            </a:r>
            <a:r>
              <a:rPr lang="en-US" altLang="zh-CN" dirty="0">
                <a:solidFill>
                  <a:srgbClr val="003F87"/>
                </a:solidFill>
              </a:rPr>
              <a:t> /  </a:t>
            </a:r>
            <a:r>
              <a:rPr lang="zh-CN" altLang="en-US" dirty="0">
                <a:solidFill>
                  <a:srgbClr val="003F87"/>
                </a:solidFill>
              </a:rPr>
              <a:t>修 德  </a:t>
            </a:r>
            <a:r>
              <a:rPr lang="en-US" altLang="zh-CN" dirty="0">
                <a:solidFill>
                  <a:srgbClr val="003F87"/>
                </a:solidFill>
              </a:rPr>
              <a:t>/  </a:t>
            </a:r>
            <a:r>
              <a:rPr lang="zh-CN" altLang="en-US" dirty="0">
                <a:solidFill>
                  <a:srgbClr val="003F87"/>
                </a:solidFill>
              </a:rPr>
              <a:t>明 辨  </a:t>
            </a:r>
            <a:r>
              <a:rPr lang="en-US" altLang="zh-CN" dirty="0">
                <a:solidFill>
                  <a:srgbClr val="003F87"/>
                </a:solidFill>
              </a:rPr>
              <a:t>/  </a:t>
            </a:r>
            <a:r>
              <a:rPr lang="zh-CN" altLang="en-US" dirty="0">
                <a:solidFill>
                  <a:srgbClr val="003F87"/>
                </a:solidFill>
              </a:rPr>
              <a:t>笃 实</a:t>
            </a:r>
          </a:p>
        </p:txBody>
      </p:sp>
      <p:pic>
        <p:nvPicPr>
          <p:cNvPr id="27" name="图形 26">
            <a:extLst>
              <a:ext uri="{FF2B5EF4-FFF2-40B4-BE49-F238E27FC236}">
                <a16:creationId xmlns:a16="http://schemas.microsoft.com/office/drawing/2014/main" id="{6A1B681F-C850-4D63-9310-6FD6D4B8419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83928" y="3360503"/>
            <a:ext cx="623999" cy="518142"/>
          </a:xfrm>
          <a:prstGeom prst="rect">
            <a:avLst/>
          </a:prstGeom>
          <a:effectLst>
            <a:glow rad="12700">
              <a:schemeClr val="bg1">
                <a:alpha val="41000"/>
              </a:schemeClr>
            </a:glow>
          </a:effectLst>
        </p:spPr>
      </p:pic>
      <p:pic>
        <p:nvPicPr>
          <p:cNvPr id="29" name="图形 28">
            <a:extLst>
              <a:ext uri="{FF2B5EF4-FFF2-40B4-BE49-F238E27FC236}">
                <a16:creationId xmlns:a16="http://schemas.microsoft.com/office/drawing/2014/main" id="{9718D3A6-E32A-4F9D-A1F9-D28E2D3ECD3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07928" y="673324"/>
            <a:ext cx="623999" cy="518142"/>
          </a:xfrm>
          <a:prstGeom prst="rect">
            <a:avLst/>
          </a:prstGeom>
          <a:effectLst>
            <a:glow rad="12700">
              <a:schemeClr val="bg1">
                <a:alpha val="41000"/>
              </a:schemeClr>
            </a:glow>
          </a:effectLst>
        </p:spPr>
      </p:pic>
      <p:pic>
        <p:nvPicPr>
          <p:cNvPr id="31" name="图形 30">
            <a:extLst>
              <a:ext uri="{FF2B5EF4-FFF2-40B4-BE49-F238E27FC236}">
                <a16:creationId xmlns:a16="http://schemas.microsoft.com/office/drawing/2014/main" id="{630D5242-335A-4398-B6EC-29E1F7963E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04305" y="4857050"/>
            <a:ext cx="623999" cy="518142"/>
          </a:xfrm>
          <a:prstGeom prst="rect">
            <a:avLst/>
          </a:prstGeom>
          <a:effectLst>
            <a:glow rad="12700">
              <a:schemeClr val="bg1">
                <a:alpha val="41000"/>
              </a:schemeClr>
            </a:glow>
          </a:effectLst>
        </p:spPr>
      </p:pic>
      <p:pic>
        <p:nvPicPr>
          <p:cNvPr id="32" name="图形 31">
            <a:extLst>
              <a:ext uri="{FF2B5EF4-FFF2-40B4-BE49-F238E27FC236}">
                <a16:creationId xmlns:a16="http://schemas.microsoft.com/office/drawing/2014/main" id="{DC784CC6-B30C-4AE7-9777-FC110D30319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47866" y="4360212"/>
            <a:ext cx="623999" cy="518142"/>
          </a:xfrm>
          <a:prstGeom prst="rect">
            <a:avLst/>
          </a:prstGeom>
          <a:effectLst>
            <a:glow rad="12700">
              <a:schemeClr val="bg1">
                <a:alpha val="41000"/>
              </a:schemeClr>
            </a:glow>
          </a:effectLst>
        </p:spPr>
      </p:pic>
      <p:pic>
        <p:nvPicPr>
          <p:cNvPr id="2" name="图片 1"/>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92504" y="1189878"/>
            <a:ext cx="5961580" cy="4470903"/>
          </a:xfrm>
          <a:prstGeom prst="rect">
            <a:avLst/>
          </a:prstGeom>
        </p:spPr>
      </p:pic>
      <p:sp>
        <p:nvSpPr>
          <p:cNvPr id="3" name="矩形 2"/>
          <p:cNvSpPr/>
          <p:nvPr/>
        </p:nvSpPr>
        <p:spPr>
          <a:xfrm>
            <a:off x="183550" y="1189877"/>
            <a:ext cx="5970535" cy="4470904"/>
          </a:xfrm>
          <a:prstGeom prst="rect">
            <a:avLst/>
          </a:prstGeom>
          <a:solidFill>
            <a:schemeClr val="bg1">
              <a:lumMod val="85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7623222" y="5482886"/>
            <a:ext cx="2987665" cy="777348"/>
          </a:xfrm>
          <a:prstGeom prst="ellipse">
            <a:avLst/>
          </a:prstGeom>
          <a:noFill/>
          <a:ln w="38100">
            <a:solidFill>
              <a:srgbClr val="8DA1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8185335" y="5781218"/>
            <a:ext cx="1863440" cy="242352"/>
          </a:xfrm>
          <a:prstGeom prst="ellipse">
            <a:avLst/>
          </a:prstGeom>
          <a:noFill/>
          <a:ln w="38100">
            <a:solidFill>
              <a:srgbClr val="8DA1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4666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par>
                                <p:cTn id="15" presetID="10"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par>
                                <p:cTn id="36" presetID="10" presetClass="entr" presetSubtype="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10"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nodeType="with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par>
                                <p:cTn id="45" presetID="10"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7" grpId="0"/>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椭圆 36">
            <a:extLst>
              <a:ext uri="{FF2B5EF4-FFF2-40B4-BE49-F238E27FC236}">
                <a16:creationId xmlns:a16="http://schemas.microsoft.com/office/drawing/2014/main" id="{991DEE90-AC86-48BF-A20A-547D360E5EFB}"/>
              </a:ext>
            </a:extLst>
          </p:cNvPr>
          <p:cNvSpPr/>
          <p:nvPr/>
        </p:nvSpPr>
        <p:spPr>
          <a:xfrm>
            <a:off x="870552" y="2175118"/>
            <a:ext cx="1913392" cy="1913392"/>
          </a:xfrm>
          <a:prstGeom prst="ellipse">
            <a:avLst/>
          </a:prstGeom>
          <a:gradFill flip="none" rotWithShape="1">
            <a:gsLst>
              <a:gs pos="0">
                <a:schemeClr val="accent1">
                  <a:lumMod val="60000"/>
                  <a:lumOff val="40000"/>
                </a:schemeClr>
              </a:gs>
              <a:gs pos="100000">
                <a:schemeClr val="accent1">
                  <a:lumMod val="75000"/>
                  <a:alpha val="67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grpSp>
        <p:nvGrpSpPr>
          <p:cNvPr id="3" name="组合 2"/>
          <p:cNvGrpSpPr/>
          <p:nvPr/>
        </p:nvGrpSpPr>
        <p:grpSpPr>
          <a:xfrm>
            <a:off x="-4632" y="-1"/>
            <a:ext cx="12196631" cy="2127749"/>
            <a:chOff x="-4632" y="-1"/>
            <a:chExt cx="12196631" cy="2127749"/>
          </a:xfrm>
        </p:grpSpPr>
        <p:sp>
          <p:nvSpPr>
            <p:cNvPr id="11" name="任意多边形: 形状 10">
              <a:extLst>
                <a:ext uri="{FF2B5EF4-FFF2-40B4-BE49-F238E27FC236}">
                  <a16:creationId xmlns:a16="http://schemas.microsoft.com/office/drawing/2014/main" id="{4BF7FE7A-4E23-4577-B4D3-19330F26E572}"/>
                </a:ext>
              </a:extLst>
            </p:cNvPr>
            <p:cNvSpPr/>
            <p:nvPr/>
          </p:nvSpPr>
          <p:spPr>
            <a:xfrm flipV="1">
              <a:off x="0" y="1684"/>
              <a:ext cx="12191999" cy="2126064"/>
            </a:xfrm>
            <a:custGeom>
              <a:avLst/>
              <a:gdLst>
                <a:gd name="connsiteX0" fmla="*/ 0 w 12191999"/>
                <a:gd name="connsiteY0" fmla="*/ 2126064 h 2126064"/>
                <a:gd name="connsiteX1" fmla="*/ 12191999 w 12191999"/>
                <a:gd name="connsiteY1" fmla="*/ 2126064 h 2126064"/>
                <a:gd name="connsiteX2" fmla="*/ 0 w 12191999"/>
                <a:gd name="connsiteY2" fmla="*/ 0 h 2126064"/>
              </a:gdLst>
              <a:ahLst/>
              <a:cxnLst>
                <a:cxn ang="0">
                  <a:pos x="connsiteX0" y="connsiteY0"/>
                </a:cxn>
                <a:cxn ang="0">
                  <a:pos x="connsiteX1" y="connsiteY1"/>
                </a:cxn>
                <a:cxn ang="0">
                  <a:pos x="connsiteX2" y="connsiteY2"/>
                </a:cxn>
              </a:cxnLst>
              <a:rect l="l" t="t" r="r" b="b"/>
              <a:pathLst>
                <a:path w="12191999" h="2126064">
                  <a:moveTo>
                    <a:pt x="0" y="2126064"/>
                  </a:moveTo>
                  <a:lnTo>
                    <a:pt x="12191999" y="2126064"/>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0" name="任意多边形: 形状 19">
              <a:extLst>
                <a:ext uri="{FF2B5EF4-FFF2-40B4-BE49-F238E27FC236}">
                  <a16:creationId xmlns:a16="http://schemas.microsoft.com/office/drawing/2014/main" id="{469A4E30-8FC8-4074-B7DA-5077F2AFF989}"/>
                </a:ext>
              </a:extLst>
            </p:cNvPr>
            <p:cNvSpPr/>
            <p:nvPr/>
          </p:nvSpPr>
          <p:spPr>
            <a:xfrm flipV="1">
              <a:off x="-4632" y="-1"/>
              <a:ext cx="845081" cy="695700"/>
            </a:xfrm>
            <a:custGeom>
              <a:avLst/>
              <a:gdLst>
                <a:gd name="connsiteX0" fmla="*/ 0 w 845081"/>
                <a:gd name="connsiteY0" fmla="*/ 695700 h 695700"/>
                <a:gd name="connsiteX1" fmla="*/ 845081 w 845081"/>
                <a:gd name="connsiteY1" fmla="*/ 695700 h 695700"/>
                <a:gd name="connsiteX2" fmla="*/ 0 w 845081"/>
                <a:gd name="connsiteY2" fmla="*/ 0 h 695700"/>
                <a:gd name="connsiteX3" fmla="*/ 0 w 845081"/>
                <a:gd name="connsiteY3" fmla="*/ 695700 h 695700"/>
              </a:gdLst>
              <a:ahLst/>
              <a:cxnLst>
                <a:cxn ang="0">
                  <a:pos x="connsiteX0" y="connsiteY0"/>
                </a:cxn>
                <a:cxn ang="0">
                  <a:pos x="connsiteX1" y="connsiteY1"/>
                </a:cxn>
                <a:cxn ang="0">
                  <a:pos x="connsiteX2" y="connsiteY2"/>
                </a:cxn>
                <a:cxn ang="0">
                  <a:pos x="connsiteX3" y="connsiteY3"/>
                </a:cxn>
              </a:cxnLst>
              <a:rect l="l" t="t" r="r" b="b"/>
              <a:pathLst>
                <a:path w="845081" h="695700">
                  <a:moveTo>
                    <a:pt x="0" y="695700"/>
                  </a:moveTo>
                  <a:lnTo>
                    <a:pt x="845081" y="695700"/>
                  </a:lnTo>
                  <a:lnTo>
                    <a:pt x="0" y="0"/>
                  </a:lnTo>
                  <a:lnTo>
                    <a:pt x="0" y="695700"/>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9" name="任意多边形: 形状 18">
              <a:extLst>
                <a:ext uri="{FF2B5EF4-FFF2-40B4-BE49-F238E27FC236}">
                  <a16:creationId xmlns:a16="http://schemas.microsoft.com/office/drawing/2014/main" id="{DED759B5-476E-48A8-882B-A40A31639608}"/>
                </a:ext>
              </a:extLst>
            </p:cNvPr>
            <p:cNvSpPr/>
            <p:nvPr/>
          </p:nvSpPr>
          <p:spPr>
            <a:xfrm flipV="1">
              <a:off x="2569944" y="9621"/>
              <a:ext cx="7642459" cy="1665174"/>
            </a:xfrm>
            <a:custGeom>
              <a:avLst/>
              <a:gdLst>
                <a:gd name="connsiteX0" fmla="*/ 2049597 w 7784426"/>
                <a:gd name="connsiteY0" fmla="*/ 1687299 h 1687299"/>
                <a:gd name="connsiteX1" fmla="*/ 7784426 w 7784426"/>
                <a:gd name="connsiteY1" fmla="*/ 1687299 h 1687299"/>
                <a:gd name="connsiteX2" fmla="*/ 7276089 w 7784426"/>
                <a:gd name="connsiteY2" fmla="*/ 1268818 h 1687299"/>
                <a:gd name="connsiteX3" fmla="*/ 0 w 7784426"/>
                <a:gd name="connsiteY3" fmla="*/ 0 h 1687299"/>
                <a:gd name="connsiteX4" fmla="*/ 2049597 w 7784426"/>
                <a:gd name="connsiteY4" fmla="*/ 1687299 h 1687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4426" h="1687299">
                  <a:moveTo>
                    <a:pt x="2049597" y="1687299"/>
                  </a:moveTo>
                  <a:lnTo>
                    <a:pt x="7784426" y="1687299"/>
                  </a:lnTo>
                  <a:lnTo>
                    <a:pt x="7276089" y="1268818"/>
                  </a:lnTo>
                  <a:lnTo>
                    <a:pt x="0" y="0"/>
                  </a:lnTo>
                  <a:lnTo>
                    <a:pt x="2049597" y="1687299"/>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grpSp>
      <p:grpSp>
        <p:nvGrpSpPr>
          <p:cNvPr id="32" name="组合 31">
            <a:extLst>
              <a:ext uri="{FF2B5EF4-FFF2-40B4-BE49-F238E27FC236}">
                <a16:creationId xmlns:a16="http://schemas.microsoft.com/office/drawing/2014/main" id="{33F5A969-260B-422F-B4E3-DA6395C64BC8}"/>
              </a:ext>
            </a:extLst>
          </p:cNvPr>
          <p:cNvGrpSpPr/>
          <p:nvPr/>
        </p:nvGrpSpPr>
        <p:grpSpPr>
          <a:xfrm>
            <a:off x="3154566" y="4130877"/>
            <a:ext cx="5762554" cy="1730828"/>
            <a:chOff x="3102428" y="3755572"/>
            <a:chExt cx="5762554" cy="1730828"/>
          </a:xfrm>
        </p:grpSpPr>
        <p:cxnSp>
          <p:nvCxnSpPr>
            <p:cNvPr id="29" name="直接连接符 28">
              <a:extLst>
                <a:ext uri="{FF2B5EF4-FFF2-40B4-BE49-F238E27FC236}">
                  <a16:creationId xmlns:a16="http://schemas.microsoft.com/office/drawing/2014/main" id="{1C4BCF85-EA4C-493A-8D5E-F0143B36AB23}"/>
                </a:ext>
              </a:extLst>
            </p:cNvPr>
            <p:cNvCxnSpPr/>
            <p:nvPr/>
          </p:nvCxnSpPr>
          <p:spPr>
            <a:xfrm>
              <a:off x="3102428"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DE808EE5-120D-468C-A69F-51673B365677}"/>
                </a:ext>
              </a:extLst>
            </p:cNvPr>
            <p:cNvCxnSpPr/>
            <p:nvPr/>
          </p:nvCxnSpPr>
          <p:spPr>
            <a:xfrm>
              <a:off x="6019799"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B4991D69-27EB-405C-B1D3-36EF14D376BD}"/>
                </a:ext>
              </a:extLst>
            </p:cNvPr>
            <p:cNvCxnSpPr/>
            <p:nvPr/>
          </p:nvCxnSpPr>
          <p:spPr>
            <a:xfrm>
              <a:off x="8864982"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1" name="组合 40">
            <a:extLst>
              <a:ext uri="{FF2B5EF4-FFF2-40B4-BE49-F238E27FC236}">
                <a16:creationId xmlns:a16="http://schemas.microsoft.com/office/drawing/2014/main" id="{ECF43A9D-946B-4EC1-A72C-12F9965E137E}"/>
              </a:ext>
            </a:extLst>
          </p:cNvPr>
          <p:cNvGrpSpPr/>
          <p:nvPr/>
        </p:nvGrpSpPr>
        <p:grpSpPr>
          <a:xfrm>
            <a:off x="3212099" y="4530198"/>
            <a:ext cx="3235048" cy="549450"/>
            <a:chOff x="209724" y="4496430"/>
            <a:chExt cx="3235048" cy="549450"/>
          </a:xfrm>
        </p:grpSpPr>
        <p:sp>
          <p:nvSpPr>
            <p:cNvPr id="42" name="文本框 41">
              <a:extLst>
                <a:ext uri="{FF2B5EF4-FFF2-40B4-BE49-F238E27FC236}">
                  <a16:creationId xmlns:a16="http://schemas.microsoft.com/office/drawing/2014/main" id="{0AE1EE13-9C37-48CE-BDB5-4C39D3287054}"/>
                </a:ext>
              </a:extLst>
            </p:cNvPr>
            <p:cNvSpPr txBox="1"/>
            <p:nvPr/>
          </p:nvSpPr>
          <p:spPr>
            <a:xfrm>
              <a:off x="432099" y="4496430"/>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STZhongsong" panose="02010600040101010101" pitchFamily="2" charset="-122"/>
                  <a:ea typeface="STZhongsong" panose="02010600040101010101" pitchFamily="2" charset="-122"/>
                </a:rPr>
                <a:t>研究方案</a:t>
              </a:r>
            </a:p>
          </p:txBody>
        </p:sp>
        <p:sp>
          <p:nvSpPr>
            <p:cNvPr id="43" name="文本框 42">
              <a:extLst>
                <a:ext uri="{FF2B5EF4-FFF2-40B4-BE49-F238E27FC236}">
                  <a16:creationId xmlns:a16="http://schemas.microsoft.com/office/drawing/2014/main" id="{7F2CAF46-B10D-40CB-809E-1FD36E596AC9}"/>
                </a:ext>
              </a:extLst>
            </p:cNvPr>
            <p:cNvSpPr txBox="1"/>
            <p:nvPr/>
          </p:nvSpPr>
          <p:spPr>
            <a:xfrm>
              <a:off x="209724" y="4699310"/>
              <a:ext cx="3235048" cy="346570"/>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endParaRPr>
            </a:p>
          </p:txBody>
        </p:sp>
      </p:grpSp>
      <p:grpSp>
        <p:nvGrpSpPr>
          <p:cNvPr id="44" name="组合 43">
            <a:extLst>
              <a:ext uri="{FF2B5EF4-FFF2-40B4-BE49-F238E27FC236}">
                <a16:creationId xmlns:a16="http://schemas.microsoft.com/office/drawing/2014/main" id="{775522BE-CE53-47EB-8AEE-C0375FF18584}"/>
              </a:ext>
            </a:extLst>
          </p:cNvPr>
          <p:cNvGrpSpPr/>
          <p:nvPr/>
        </p:nvGrpSpPr>
        <p:grpSpPr>
          <a:xfrm>
            <a:off x="5947558" y="4530198"/>
            <a:ext cx="3235048" cy="576440"/>
            <a:chOff x="209724" y="4469440"/>
            <a:chExt cx="3235048" cy="576440"/>
          </a:xfrm>
        </p:grpSpPr>
        <p:sp>
          <p:nvSpPr>
            <p:cNvPr id="45" name="文本框 44">
              <a:extLst>
                <a:ext uri="{FF2B5EF4-FFF2-40B4-BE49-F238E27FC236}">
                  <a16:creationId xmlns:a16="http://schemas.microsoft.com/office/drawing/2014/main" id="{4C9B050D-6789-4AA9-A526-56ECC8167D9A}"/>
                </a:ext>
              </a:extLst>
            </p:cNvPr>
            <p:cNvSpPr txBox="1"/>
            <p:nvPr/>
          </p:nvSpPr>
          <p:spPr>
            <a:xfrm>
              <a:off x="606377" y="4469440"/>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STZhongsong" panose="02010600040101010101" pitchFamily="2" charset="-122"/>
                  <a:ea typeface="STZhongsong" panose="02010600040101010101" pitchFamily="2" charset="-122"/>
                </a:rPr>
                <a:t>预期成果</a:t>
              </a:r>
            </a:p>
          </p:txBody>
        </p:sp>
        <p:sp>
          <p:nvSpPr>
            <p:cNvPr id="46" name="文本框 45">
              <a:extLst>
                <a:ext uri="{FF2B5EF4-FFF2-40B4-BE49-F238E27FC236}">
                  <a16:creationId xmlns:a16="http://schemas.microsoft.com/office/drawing/2014/main" id="{5697B987-A274-4B86-8D56-FF0D05DEF62C}"/>
                </a:ext>
              </a:extLst>
            </p:cNvPr>
            <p:cNvSpPr txBox="1"/>
            <p:nvPr/>
          </p:nvSpPr>
          <p:spPr>
            <a:xfrm>
              <a:off x="209724" y="4699310"/>
              <a:ext cx="3235048" cy="346570"/>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endParaRPr>
            </a:p>
          </p:txBody>
        </p:sp>
      </p:grpSp>
      <p:grpSp>
        <p:nvGrpSpPr>
          <p:cNvPr id="47" name="组合 46">
            <a:extLst>
              <a:ext uri="{FF2B5EF4-FFF2-40B4-BE49-F238E27FC236}">
                <a16:creationId xmlns:a16="http://schemas.microsoft.com/office/drawing/2014/main" id="{A8177A08-65D0-43C8-BBED-595C77563E02}"/>
              </a:ext>
            </a:extLst>
          </p:cNvPr>
          <p:cNvGrpSpPr/>
          <p:nvPr/>
        </p:nvGrpSpPr>
        <p:grpSpPr>
          <a:xfrm>
            <a:off x="8730181" y="4530198"/>
            <a:ext cx="3235048" cy="576440"/>
            <a:chOff x="209724" y="4469440"/>
            <a:chExt cx="3235048" cy="576440"/>
          </a:xfrm>
        </p:grpSpPr>
        <p:sp>
          <p:nvSpPr>
            <p:cNvPr id="48" name="文本框 47">
              <a:extLst>
                <a:ext uri="{FF2B5EF4-FFF2-40B4-BE49-F238E27FC236}">
                  <a16:creationId xmlns:a16="http://schemas.microsoft.com/office/drawing/2014/main" id="{2AAA4CA5-B98F-4084-9D8B-791B4F288906}"/>
                </a:ext>
              </a:extLst>
            </p:cNvPr>
            <p:cNvSpPr txBox="1"/>
            <p:nvPr/>
          </p:nvSpPr>
          <p:spPr>
            <a:xfrm>
              <a:off x="629756" y="4469440"/>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solidFill>
                    <a:prstClr val="black"/>
                  </a:solidFill>
                  <a:latin typeface="STZhongsong" panose="02010600040101010101" pitchFamily="2" charset="-122"/>
                  <a:ea typeface="STZhongsong" panose="02010600040101010101" pitchFamily="2" charset="-122"/>
                </a:rPr>
                <a:t>创新之处</a:t>
              </a:r>
              <a:endParaRPr kumimoji="0" lang="zh-CN" altLang="en-US" sz="2000" b="0" i="0" u="none" strike="noStrike" kern="1200" cap="none" spc="0" normalizeH="0" baseline="0" noProof="0" dirty="0">
                <a:ln>
                  <a:noFill/>
                </a:ln>
                <a:solidFill>
                  <a:prstClr val="black"/>
                </a:solidFill>
                <a:effectLst/>
                <a:uLnTx/>
                <a:uFillTx/>
                <a:latin typeface="STZhongsong" panose="02010600040101010101" pitchFamily="2" charset="-122"/>
                <a:ea typeface="STZhongsong" panose="02010600040101010101" pitchFamily="2" charset="-122"/>
              </a:endParaRPr>
            </a:p>
          </p:txBody>
        </p:sp>
        <p:sp>
          <p:nvSpPr>
            <p:cNvPr id="49" name="文本框 48">
              <a:extLst>
                <a:ext uri="{FF2B5EF4-FFF2-40B4-BE49-F238E27FC236}">
                  <a16:creationId xmlns:a16="http://schemas.microsoft.com/office/drawing/2014/main" id="{9DA7B37F-8451-467A-BBAB-DA5CFB47BA30}"/>
                </a:ext>
              </a:extLst>
            </p:cNvPr>
            <p:cNvSpPr txBox="1"/>
            <p:nvPr/>
          </p:nvSpPr>
          <p:spPr>
            <a:xfrm>
              <a:off x="209724" y="4699310"/>
              <a:ext cx="3235048" cy="346570"/>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endParaRPr>
            </a:p>
          </p:txBody>
        </p:sp>
      </p:grpSp>
      <p:grpSp>
        <p:nvGrpSpPr>
          <p:cNvPr id="6" name="组合 5">
            <a:extLst>
              <a:ext uri="{FF2B5EF4-FFF2-40B4-BE49-F238E27FC236}">
                <a16:creationId xmlns:a16="http://schemas.microsoft.com/office/drawing/2014/main" id="{1D8E30C5-F3E2-490B-BA55-8584F5B46F7C}"/>
              </a:ext>
            </a:extLst>
          </p:cNvPr>
          <p:cNvGrpSpPr/>
          <p:nvPr/>
        </p:nvGrpSpPr>
        <p:grpSpPr>
          <a:xfrm>
            <a:off x="6868837" y="2467476"/>
            <a:ext cx="1300163" cy="1300163"/>
            <a:chOff x="6868837" y="2467476"/>
            <a:chExt cx="1300163" cy="1300163"/>
          </a:xfrm>
        </p:grpSpPr>
        <p:sp>
          <p:nvSpPr>
            <p:cNvPr id="24" name="椭圆 23">
              <a:extLst>
                <a:ext uri="{FF2B5EF4-FFF2-40B4-BE49-F238E27FC236}">
                  <a16:creationId xmlns:a16="http://schemas.microsoft.com/office/drawing/2014/main" id="{AA2B2B69-B1A9-43D3-8805-96C7DC83E749}"/>
                </a:ext>
              </a:extLst>
            </p:cNvPr>
            <p:cNvSpPr/>
            <p:nvPr/>
          </p:nvSpPr>
          <p:spPr>
            <a:xfrm>
              <a:off x="6868837" y="2467476"/>
              <a:ext cx="1300163" cy="130016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0" name="图形 49">
              <a:extLst>
                <a:ext uri="{FF2B5EF4-FFF2-40B4-BE49-F238E27FC236}">
                  <a16:creationId xmlns:a16="http://schemas.microsoft.com/office/drawing/2014/main" id="{9EAAE6D9-A0F7-4A31-8973-72D41173CF7F}"/>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14643" y="2805011"/>
              <a:ext cx="550429" cy="634015"/>
            </a:xfrm>
            <a:prstGeom prst="rect">
              <a:avLst/>
            </a:prstGeom>
          </p:spPr>
        </p:pic>
      </p:grpSp>
      <p:grpSp>
        <p:nvGrpSpPr>
          <p:cNvPr id="5" name="组合 4">
            <a:extLst>
              <a:ext uri="{FF2B5EF4-FFF2-40B4-BE49-F238E27FC236}">
                <a16:creationId xmlns:a16="http://schemas.microsoft.com/office/drawing/2014/main" id="{719C66ED-F764-400B-9AA0-0C65B6AF1012}"/>
              </a:ext>
            </a:extLst>
          </p:cNvPr>
          <p:cNvGrpSpPr/>
          <p:nvPr/>
        </p:nvGrpSpPr>
        <p:grpSpPr>
          <a:xfrm>
            <a:off x="4023002" y="2467476"/>
            <a:ext cx="1300163" cy="1300163"/>
            <a:chOff x="4023002" y="2467476"/>
            <a:chExt cx="1300163" cy="1300163"/>
          </a:xfrm>
        </p:grpSpPr>
        <p:sp>
          <p:nvSpPr>
            <p:cNvPr id="23" name="椭圆 22">
              <a:extLst>
                <a:ext uri="{FF2B5EF4-FFF2-40B4-BE49-F238E27FC236}">
                  <a16:creationId xmlns:a16="http://schemas.microsoft.com/office/drawing/2014/main" id="{FBB762AA-0FA7-4AE0-9706-E0F0F67F6B71}"/>
                </a:ext>
              </a:extLst>
            </p:cNvPr>
            <p:cNvSpPr/>
            <p:nvPr/>
          </p:nvSpPr>
          <p:spPr>
            <a:xfrm>
              <a:off x="4023002" y="2467476"/>
              <a:ext cx="1300163" cy="130016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1" name="图形 50">
              <a:extLst>
                <a:ext uri="{FF2B5EF4-FFF2-40B4-BE49-F238E27FC236}">
                  <a16:creationId xmlns:a16="http://schemas.microsoft.com/office/drawing/2014/main" id="{2EB309AA-217D-47D1-AA4F-092E330BA8D6}"/>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326109" y="2824061"/>
              <a:ext cx="638175" cy="638175"/>
            </a:xfrm>
            <a:prstGeom prst="rect">
              <a:avLst/>
            </a:prstGeom>
          </p:spPr>
        </p:pic>
      </p:grpSp>
      <p:grpSp>
        <p:nvGrpSpPr>
          <p:cNvPr id="2" name="组合 1">
            <a:extLst>
              <a:ext uri="{FF2B5EF4-FFF2-40B4-BE49-F238E27FC236}">
                <a16:creationId xmlns:a16="http://schemas.microsoft.com/office/drawing/2014/main" id="{23751CDC-445C-446B-B799-DBBAD7025BE3}"/>
              </a:ext>
            </a:extLst>
          </p:cNvPr>
          <p:cNvGrpSpPr/>
          <p:nvPr/>
        </p:nvGrpSpPr>
        <p:grpSpPr>
          <a:xfrm>
            <a:off x="1177167" y="2481733"/>
            <a:ext cx="1300163" cy="1300163"/>
            <a:chOff x="1177167" y="2337355"/>
            <a:chExt cx="1300163" cy="1300163"/>
          </a:xfrm>
        </p:grpSpPr>
        <p:sp>
          <p:nvSpPr>
            <p:cNvPr id="22" name="椭圆 21">
              <a:extLst>
                <a:ext uri="{FF2B5EF4-FFF2-40B4-BE49-F238E27FC236}">
                  <a16:creationId xmlns:a16="http://schemas.microsoft.com/office/drawing/2014/main" id="{0773D16B-B26D-4ACE-B82D-19CC3160B13E}"/>
                </a:ext>
              </a:extLst>
            </p:cNvPr>
            <p:cNvSpPr/>
            <p:nvPr/>
          </p:nvSpPr>
          <p:spPr>
            <a:xfrm>
              <a:off x="1177167" y="2337355"/>
              <a:ext cx="1300163" cy="1300163"/>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2" name="图形 51">
              <a:extLst>
                <a:ext uri="{FF2B5EF4-FFF2-40B4-BE49-F238E27FC236}">
                  <a16:creationId xmlns:a16="http://schemas.microsoft.com/office/drawing/2014/main" id="{A3425BBB-6727-4250-85F3-365EA0CB06CD}"/>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482804" y="2708834"/>
              <a:ext cx="633116" cy="634015"/>
            </a:xfrm>
            <a:prstGeom prst="rect">
              <a:avLst/>
            </a:prstGeom>
          </p:spPr>
        </p:pic>
      </p:grpSp>
      <p:grpSp>
        <p:nvGrpSpPr>
          <p:cNvPr id="7" name="组合 6">
            <a:extLst>
              <a:ext uri="{FF2B5EF4-FFF2-40B4-BE49-F238E27FC236}">
                <a16:creationId xmlns:a16="http://schemas.microsoft.com/office/drawing/2014/main" id="{2312F191-3487-48B2-8693-727C14881658}"/>
              </a:ext>
            </a:extLst>
          </p:cNvPr>
          <p:cNvGrpSpPr/>
          <p:nvPr/>
        </p:nvGrpSpPr>
        <p:grpSpPr>
          <a:xfrm>
            <a:off x="9714671" y="2467476"/>
            <a:ext cx="1300163" cy="1300163"/>
            <a:chOff x="9714671" y="2467476"/>
            <a:chExt cx="1300163" cy="1300163"/>
          </a:xfrm>
        </p:grpSpPr>
        <p:sp>
          <p:nvSpPr>
            <p:cNvPr id="25" name="椭圆 24">
              <a:extLst>
                <a:ext uri="{FF2B5EF4-FFF2-40B4-BE49-F238E27FC236}">
                  <a16:creationId xmlns:a16="http://schemas.microsoft.com/office/drawing/2014/main" id="{A282D3A1-3DD5-42E5-BC06-B87C450047C1}"/>
                </a:ext>
              </a:extLst>
            </p:cNvPr>
            <p:cNvSpPr/>
            <p:nvPr/>
          </p:nvSpPr>
          <p:spPr>
            <a:xfrm>
              <a:off x="9714671" y="2467476"/>
              <a:ext cx="1300163" cy="130016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3" name="图形 52">
              <a:extLst>
                <a:ext uri="{FF2B5EF4-FFF2-40B4-BE49-F238E27FC236}">
                  <a16:creationId xmlns:a16="http://schemas.microsoft.com/office/drawing/2014/main" id="{4AD0FFA1-B1D6-4A7A-8CFA-8B13327B51BB}"/>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042056" y="2824061"/>
              <a:ext cx="638175" cy="638175"/>
            </a:xfrm>
            <a:prstGeom prst="rect">
              <a:avLst/>
            </a:prstGeom>
          </p:spPr>
        </p:pic>
      </p:grpSp>
      <p:grpSp>
        <p:nvGrpSpPr>
          <p:cNvPr id="4" name="组合 3">
            <a:extLst>
              <a:ext uri="{FF2B5EF4-FFF2-40B4-BE49-F238E27FC236}">
                <a16:creationId xmlns:a16="http://schemas.microsoft.com/office/drawing/2014/main" id="{01DC4DF9-EDB5-4893-B60E-C4238C656D54}"/>
              </a:ext>
            </a:extLst>
          </p:cNvPr>
          <p:cNvGrpSpPr/>
          <p:nvPr/>
        </p:nvGrpSpPr>
        <p:grpSpPr>
          <a:xfrm>
            <a:off x="7796463" y="964934"/>
            <a:ext cx="4049551" cy="873366"/>
            <a:chOff x="7796463" y="964934"/>
            <a:chExt cx="4049551" cy="873366"/>
          </a:xfrm>
        </p:grpSpPr>
        <p:sp>
          <p:nvSpPr>
            <p:cNvPr id="33" name="文本框 32">
              <a:extLst>
                <a:ext uri="{FF2B5EF4-FFF2-40B4-BE49-F238E27FC236}">
                  <a16:creationId xmlns:a16="http://schemas.microsoft.com/office/drawing/2014/main" id="{C0C6EF5C-9CFE-4CE5-8D09-222CD3D47BEE}"/>
                </a:ext>
              </a:extLst>
            </p:cNvPr>
            <p:cNvSpPr txBox="1"/>
            <p:nvPr/>
          </p:nvSpPr>
          <p:spPr>
            <a:xfrm>
              <a:off x="8212132" y="964934"/>
              <a:ext cx="363388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srgbClr val="003F87"/>
                  </a:solidFill>
                  <a:effectLst/>
                  <a:uLnTx/>
                  <a:uFillTx/>
                  <a:latin typeface="微软雅黑"/>
                  <a:ea typeface="微软雅黑"/>
                  <a:cs typeface="+mn-cs"/>
                </a:rPr>
                <a:t>CONTENTS</a:t>
              </a:r>
              <a:endParaRPr kumimoji="0" lang="zh-CN" altLang="en-US" sz="4800" b="0" i="0" u="none" strike="noStrike" kern="1200" cap="none" spc="0" normalizeH="0" baseline="0" noProof="0" dirty="0">
                <a:ln>
                  <a:noFill/>
                </a:ln>
                <a:solidFill>
                  <a:srgbClr val="003F87"/>
                </a:solidFill>
                <a:effectLst/>
                <a:uLnTx/>
                <a:uFillTx/>
                <a:latin typeface="微软雅黑"/>
                <a:ea typeface="微软雅黑"/>
                <a:cs typeface="+mn-cs"/>
              </a:endParaRPr>
            </a:p>
          </p:txBody>
        </p:sp>
        <p:cxnSp>
          <p:nvCxnSpPr>
            <p:cNvPr id="35" name="直接连接符 34">
              <a:extLst>
                <a:ext uri="{FF2B5EF4-FFF2-40B4-BE49-F238E27FC236}">
                  <a16:creationId xmlns:a16="http://schemas.microsoft.com/office/drawing/2014/main" id="{729C69BF-F084-41CE-B5C1-0F9FAF53BB2A}"/>
                </a:ext>
              </a:extLst>
            </p:cNvPr>
            <p:cNvCxnSpPr>
              <a:cxnSpLocks/>
            </p:cNvCxnSpPr>
            <p:nvPr/>
          </p:nvCxnSpPr>
          <p:spPr>
            <a:xfrm flipH="1">
              <a:off x="7796463" y="1838300"/>
              <a:ext cx="3607861"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625B235-73FE-4F5D-B741-E83D11F671F4}"/>
                </a:ext>
              </a:extLst>
            </p:cNvPr>
            <p:cNvCxnSpPr>
              <a:cxnSpLocks/>
            </p:cNvCxnSpPr>
            <p:nvPr/>
          </p:nvCxnSpPr>
          <p:spPr>
            <a:xfrm flipH="1">
              <a:off x="10544175" y="1762998"/>
              <a:ext cx="86015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4" name="文本框 53">
            <a:extLst>
              <a:ext uri="{FF2B5EF4-FFF2-40B4-BE49-F238E27FC236}">
                <a16:creationId xmlns:a16="http://schemas.microsoft.com/office/drawing/2014/main" id="{B48B34B3-953B-43F7-9936-47B1D78ECC55}"/>
              </a:ext>
            </a:extLst>
          </p:cNvPr>
          <p:cNvSpPr txBox="1"/>
          <p:nvPr/>
        </p:nvSpPr>
        <p:spPr>
          <a:xfrm>
            <a:off x="583635" y="4349320"/>
            <a:ext cx="238597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prstClr val="black"/>
                </a:solidFill>
                <a:effectLst/>
                <a:uLnTx/>
                <a:uFillTx/>
                <a:latin typeface="STZhongsong" panose="02010600040101010101" pitchFamily="2" charset="-122"/>
                <a:ea typeface="STZhongsong" panose="02010600040101010101" pitchFamily="2" charset="-122"/>
              </a:rPr>
              <a:t>项目背景</a:t>
            </a:r>
          </a:p>
        </p:txBody>
      </p:sp>
      <p:pic>
        <p:nvPicPr>
          <p:cNvPr id="38" name="图形 37">
            <a:extLst>
              <a:ext uri="{FF2B5EF4-FFF2-40B4-BE49-F238E27FC236}">
                <a16:creationId xmlns:a16="http://schemas.microsoft.com/office/drawing/2014/main" id="{6B9C6FAA-6780-431A-910C-738D95B3514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2150" y="365509"/>
            <a:ext cx="2161308" cy="599425"/>
          </a:xfrm>
          <a:prstGeom prst="rect">
            <a:avLst/>
          </a:prstGeom>
        </p:spPr>
      </p:pic>
    </p:spTree>
    <p:extLst>
      <p:ext uri="{BB962C8B-B14F-4D97-AF65-F5344CB8AC3E}">
        <p14:creationId xmlns:p14="http://schemas.microsoft.com/office/powerpoint/2010/main" val="787374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1000" tmFilter="0, 0; .2, .5; .8, .5; 1, 0"/>
                                        <p:tgtEl>
                                          <p:spTgt spid="37"/>
                                        </p:tgtEl>
                                      </p:cBhvr>
                                    </p:animEffect>
                                    <p:animScale>
                                      <p:cBhvr>
                                        <p:cTn id="7" dur="50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项目背景</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研究方案</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预期成果</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创新之处</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grpSp>
        <p:nvGrpSpPr>
          <p:cNvPr id="56" name="组合 55">
            <a:extLst>
              <a:ext uri="{FF2B5EF4-FFF2-40B4-BE49-F238E27FC236}">
                <a16:creationId xmlns:a16="http://schemas.microsoft.com/office/drawing/2014/main" id="{FE51DD0E-EE52-449B-BA4A-32EA2248BFBF}"/>
              </a:ext>
            </a:extLst>
          </p:cNvPr>
          <p:cNvGrpSpPr/>
          <p:nvPr/>
        </p:nvGrpSpPr>
        <p:grpSpPr>
          <a:xfrm>
            <a:off x="2571" y="412831"/>
            <a:ext cx="3606319" cy="4130119"/>
            <a:chOff x="4157075" y="1647476"/>
            <a:chExt cx="3606319" cy="4130119"/>
          </a:xfrm>
        </p:grpSpPr>
        <p:sp>
          <p:nvSpPr>
            <p:cNvPr id="57" name="椭圆 56">
              <a:extLst>
                <a:ext uri="{FF2B5EF4-FFF2-40B4-BE49-F238E27FC236}">
                  <a16:creationId xmlns:a16="http://schemas.microsoft.com/office/drawing/2014/main" id="{481FFA21-C352-49A8-AB74-51AF86116101}"/>
                </a:ext>
              </a:extLst>
            </p:cNvPr>
            <p:cNvSpPr/>
            <p:nvPr/>
          </p:nvSpPr>
          <p:spPr>
            <a:xfrm>
              <a:off x="4507807" y="2020250"/>
              <a:ext cx="2869051" cy="2869051"/>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grpSp>
          <p:nvGrpSpPr>
            <p:cNvPr id="58" name="组合 57">
              <a:extLst>
                <a:ext uri="{FF2B5EF4-FFF2-40B4-BE49-F238E27FC236}">
                  <a16:creationId xmlns:a16="http://schemas.microsoft.com/office/drawing/2014/main" id="{B39BD2E3-EF79-4D88-B05B-91131C98A921}"/>
                </a:ext>
              </a:extLst>
            </p:cNvPr>
            <p:cNvGrpSpPr/>
            <p:nvPr/>
          </p:nvGrpSpPr>
          <p:grpSpPr>
            <a:xfrm rot="20968403">
              <a:off x="7438544" y="1647476"/>
              <a:ext cx="324850" cy="441340"/>
              <a:chOff x="8105286" y="1492516"/>
              <a:chExt cx="324850" cy="441340"/>
            </a:xfrm>
          </p:grpSpPr>
          <p:cxnSp>
            <p:nvCxnSpPr>
              <p:cNvPr id="65" name="直接连接符 64">
                <a:extLst>
                  <a:ext uri="{FF2B5EF4-FFF2-40B4-BE49-F238E27FC236}">
                    <a16:creationId xmlns:a16="http://schemas.microsoft.com/office/drawing/2014/main" id="{1C6F8156-FCDA-43C4-85DE-188A5DAF8F97}"/>
                  </a:ext>
                </a:extLst>
              </p:cNvPr>
              <p:cNvCxnSpPr>
                <a:cxnSpLocks/>
              </p:cNvCxnSpPr>
              <p:nvPr/>
            </p:nvCxnSpPr>
            <p:spPr>
              <a:xfrm rot="360000" flipH="1">
                <a:off x="8105287" y="1492516"/>
                <a:ext cx="324849" cy="268392"/>
              </a:xfrm>
              <a:prstGeom prst="line">
                <a:avLst/>
              </a:prstGeom>
              <a:ln w="19050">
                <a:solidFill>
                  <a:srgbClr val="6F6FB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98659D87-F1F7-4DAB-BEAE-41DAED66B892}"/>
                  </a:ext>
                </a:extLst>
              </p:cNvPr>
              <p:cNvCxnSpPr>
                <a:cxnSpLocks/>
              </p:cNvCxnSpPr>
              <p:nvPr/>
            </p:nvCxnSpPr>
            <p:spPr>
              <a:xfrm rot="360000" flipH="1">
                <a:off x="8105286" y="1665464"/>
                <a:ext cx="324849" cy="268392"/>
              </a:xfrm>
              <a:prstGeom prst="line">
                <a:avLst/>
              </a:prstGeom>
              <a:ln w="19050">
                <a:solidFill>
                  <a:srgbClr val="6F6FB1"/>
                </a:solidFill>
              </a:ln>
            </p:spPr>
            <p:style>
              <a:lnRef idx="1">
                <a:schemeClr val="accent1"/>
              </a:lnRef>
              <a:fillRef idx="0">
                <a:schemeClr val="accent1"/>
              </a:fillRef>
              <a:effectRef idx="0">
                <a:schemeClr val="accent1"/>
              </a:effectRef>
              <a:fontRef idx="minor">
                <a:schemeClr val="tx1"/>
              </a:fontRef>
            </p:style>
          </p:cxnSp>
        </p:grpSp>
        <p:grpSp>
          <p:nvGrpSpPr>
            <p:cNvPr id="59" name="组合 58">
              <a:extLst>
                <a:ext uri="{FF2B5EF4-FFF2-40B4-BE49-F238E27FC236}">
                  <a16:creationId xmlns:a16="http://schemas.microsoft.com/office/drawing/2014/main" id="{3AC2182A-1975-4F7B-905B-EC6AA79127C5}"/>
                </a:ext>
              </a:extLst>
            </p:cNvPr>
            <p:cNvGrpSpPr/>
            <p:nvPr/>
          </p:nvGrpSpPr>
          <p:grpSpPr>
            <a:xfrm rot="20968403">
              <a:off x="4157075" y="5336255"/>
              <a:ext cx="324850" cy="441340"/>
              <a:chOff x="8105286" y="1492516"/>
              <a:chExt cx="324850" cy="441340"/>
            </a:xfrm>
          </p:grpSpPr>
          <p:cxnSp>
            <p:nvCxnSpPr>
              <p:cNvPr id="63" name="直接连接符 62">
                <a:extLst>
                  <a:ext uri="{FF2B5EF4-FFF2-40B4-BE49-F238E27FC236}">
                    <a16:creationId xmlns:a16="http://schemas.microsoft.com/office/drawing/2014/main" id="{EA473B2D-49FA-4D13-B2CC-F23B21C6225D}"/>
                  </a:ext>
                </a:extLst>
              </p:cNvPr>
              <p:cNvCxnSpPr>
                <a:cxnSpLocks/>
              </p:cNvCxnSpPr>
              <p:nvPr/>
            </p:nvCxnSpPr>
            <p:spPr>
              <a:xfrm rot="360000" flipH="1">
                <a:off x="8105287" y="1492516"/>
                <a:ext cx="324849" cy="268392"/>
              </a:xfrm>
              <a:prstGeom prst="line">
                <a:avLst/>
              </a:prstGeom>
              <a:ln w="19050">
                <a:solidFill>
                  <a:srgbClr val="6F6FB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1350C949-32A6-4859-A578-42D77BBDFB96}"/>
                  </a:ext>
                </a:extLst>
              </p:cNvPr>
              <p:cNvCxnSpPr>
                <a:cxnSpLocks/>
              </p:cNvCxnSpPr>
              <p:nvPr/>
            </p:nvCxnSpPr>
            <p:spPr>
              <a:xfrm rot="360000" flipH="1">
                <a:off x="8105286" y="1665464"/>
                <a:ext cx="324849" cy="268392"/>
              </a:xfrm>
              <a:prstGeom prst="line">
                <a:avLst/>
              </a:prstGeom>
              <a:ln w="19050">
                <a:solidFill>
                  <a:srgbClr val="6F6FB1"/>
                </a:solidFill>
              </a:ln>
            </p:spPr>
            <p:style>
              <a:lnRef idx="1">
                <a:schemeClr val="accent1"/>
              </a:lnRef>
              <a:fillRef idx="0">
                <a:schemeClr val="accent1"/>
              </a:fillRef>
              <a:effectRef idx="0">
                <a:schemeClr val="accent1"/>
              </a:effectRef>
              <a:fontRef idx="minor">
                <a:schemeClr val="tx1"/>
              </a:fontRef>
            </p:style>
          </p:cxnSp>
        </p:grpSp>
        <p:sp>
          <p:nvSpPr>
            <p:cNvPr id="61" name="文本框 60">
              <a:extLst>
                <a:ext uri="{FF2B5EF4-FFF2-40B4-BE49-F238E27FC236}">
                  <a16:creationId xmlns:a16="http://schemas.microsoft.com/office/drawing/2014/main" id="{43E9E1E8-7574-464D-9762-6050B4694E1C}"/>
                </a:ext>
              </a:extLst>
            </p:cNvPr>
            <p:cNvSpPr txBox="1"/>
            <p:nvPr/>
          </p:nvSpPr>
          <p:spPr>
            <a:xfrm>
              <a:off x="5549627" y="3249337"/>
              <a:ext cx="157752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3F87"/>
                  </a:solidFill>
                  <a:effectLst/>
                  <a:uLnTx/>
                  <a:uFillTx/>
                  <a:latin typeface="微软雅黑"/>
                  <a:ea typeface="微软雅黑"/>
                  <a:cs typeface="+mn-cs"/>
                </a:rPr>
                <a:t>What</a:t>
              </a:r>
              <a:r>
                <a:rPr kumimoji="0" lang="zh-CN" altLang="en-US" sz="2400" b="0" i="0" u="none" strike="noStrike" kern="1200" cap="none" spc="0" normalizeH="0" baseline="0" noProof="0" dirty="0">
                  <a:ln>
                    <a:noFill/>
                  </a:ln>
                  <a:solidFill>
                    <a:srgbClr val="003F87"/>
                  </a:solidFill>
                  <a:effectLst/>
                  <a:uLnTx/>
                  <a:uFillTx/>
                  <a:latin typeface="微软雅黑"/>
                  <a:ea typeface="微软雅黑"/>
                  <a:cs typeface="+mn-cs"/>
                </a:rPr>
                <a:t>？</a:t>
              </a:r>
            </a:p>
          </p:txBody>
        </p:sp>
        <p:sp>
          <p:nvSpPr>
            <p:cNvPr id="62" name="矩形 61">
              <a:extLst>
                <a:ext uri="{FF2B5EF4-FFF2-40B4-BE49-F238E27FC236}">
                  <a16:creationId xmlns:a16="http://schemas.microsoft.com/office/drawing/2014/main" id="{B6978C7D-0DA9-4E02-A990-A3A0463E9C89}"/>
                </a:ext>
              </a:extLst>
            </p:cNvPr>
            <p:cNvSpPr/>
            <p:nvPr/>
          </p:nvSpPr>
          <p:spPr>
            <a:xfrm>
              <a:off x="5064845" y="3837960"/>
              <a:ext cx="2062310" cy="346570"/>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75" name="组合 74">
            <a:extLst>
              <a:ext uri="{FF2B5EF4-FFF2-40B4-BE49-F238E27FC236}">
                <a16:creationId xmlns:a16="http://schemas.microsoft.com/office/drawing/2014/main" id="{F7AD8624-3257-4DF1-AF21-40F9E7650401}"/>
              </a:ext>
            </a:extLst>
          </p:cNvPr>
          <p:cNvGrpSpPr/>
          <p:nvPr/>
        </p:nvGrpSpPr>
        <p:grpSpPr>
          <a:xfrm>
            <a:off x="3289753" y="800821"/>
            <a:ext cx="2867336" cy="977153"/>
            <a:chOff x="132504" y="2030074"/>
            <a:chExt cx="2867336" cy="977153"/>
          </a:xfrm>
        </p:grpSpPr>
        <p:sp>
          <p:nvSpPr>
            <p:cNvPr id="76" name="文本框 75">
              <a:extLst>
                <a:ext uri="{FF2B5EF4-FFF2-40B4-BE49-F238E27FC236}">
                  <a16:creationId xmlns:a16="http://schemas.microsoft.com/office/drawing/2014/main" id="{FC156891-BE5B-46F0-A884-F97F38DCD7B8}"/>
                </a:ext>
              </a:extLst>
            </p:cNvPr>
            <p:cNvSpPr txBox="1"/>
            <p:nvPr/>
          </p:nvSpPr>
          <p:spPr>
            <a:xfrm>
              <a:off x="606391" y="2484007"/>
              <a:ext cx="239344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dirty="0">
                <a:ln>
                  <a:noFill/>
                </a:ln>
                <a:solidFill>
                  <a:srgbClr val="003F87"/>
                </a:solidFill>
                <a:effectLst/>
                <a:uLnTx/>
                <a:uFillTx/>
                <a:latin typeface="微软雅黑"/>
                <a:ea typeface="微软雅黑"/>
                <a:cs typeface="+mn-cs"/>
              </a:endParaRPr>
            </a:p>
          </p:txBody>
        </p:sp>
        <p:sp>
          <p:nvSpPr>
            <p:cNvPr id="78" name="矩形 77">
              <a:extLst>
                <a:ext uri="{FF2B5EF4-FFF2-40B4-BE49-F238E27FC236}">
                  <a16:creationId xmlns:a16="http://schemas.microsoft.com/office/drawing/2014/main" id="{5F320A43-09F8-402E-AFCE-6F614E0E2B4F}"/>
                </a:ext>
              </a:extLst>
            </p:cNvPr>
            <p:cNvSpPr/>
            <p:nvPr/>
          </p:nvSpPr>
          <p:spPr>
            <a:xfrm>
              <a:off x="132504" y="2030074"/>
              <a:ext cx="2311016" cy="692049"/>
            </a:xfrm>
            <a:prstGeom prst="rect">
              <a:avLst/>
            </a:prstGeom>
          </p:spPr>
          <p:txBody>
            <a:bodyPr wrap="square">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lumMod val="95000"/>
                      <a:lumOff val="5000"/>
                    </a:prstClr>
                  </a:solidFill>
                  <a:effectLst/>
                  <a:uLnTx/>
                  <a:uFillTx/>
                  <a:latin typeface="STZhongsong" panose="02010600040101010101" pitchFamily="2" charset="-122"/>
                  <a:ea typeface="STZhongsong" panose="02010600040101010101" pitchFamily="2" charset="-122"/>
                </a:rPr>
                <a:t>「数字孪生」</a:t>
              </a:r>
              <a:endParaRPr kumimoji="0" lang="en-US" altLang="zh-CN" sz="3200" b="0" i="0" u="none" strike="noStrike" kern="1200" cap="none" spc="0" normalizeH="0" baseline="0" noProof="0" dirty="0">
                <a:ln>
                  <a:noFill/>
                </a:ln>
                <a:solidFill>
                  <a:prstClr val="black">
                    <a:lumMod val="95000"/>
                    <a:lumOff val="5000"/>
                  </a:prstClr>
                </a:solidFill>
                <a:effectLst/>
                <a:uLnTx/>
                <a:uFillTx/>
                <a:latin typeface="STZhongsong" panose="02010600040101010101" pitchFamily="2" charset="-122"/>
                <a:ea typeface="STZhongsong" panose="02010600040101010101" pitchFamily="2" charset="-122"/>
              </a:endParaRPr>
            </a:p>
          </p:txBody>
        </p:sp>
      </p:grpSp>
      <p:grpSp>
        <p:nvGrpSpPr>
          <p:cNvPr id="79" name="组合 78">
            <a:extLst>
              <a:ext uri="{FF2B5EF4-FFF2-40B4-BE49-F238E27FC236}">
                <a16:creationId xmlns:a16="http://schemas.microsoft.com/office/drawing/2014/main" id="{78927B41-493A-423D-96BC-388449868E8C}"/>
              </a:ext>
            </a:extLst>
          </p:cNvPr>
          <p:cNvGrpSpPr/>
          <p:nvPr/>
        </p:nvGrpSpPr>
        <p:grpSpPr>
          <a:xfrm>
            <a:off x="3318340" y="3660075"/>
            <a:ext cx="5905357" cy="1163413"/>
            <a:chOff x="9457280" y="2484007"/>
            <a:chExt cx="2247899" cy="1163413"/>
          </a:xfrm>
        </p:grpSpPr>
        <p:sp>
          <p:nvSpPr>
            <p:cNvPr id="80" name="文本框 79">
              <a:extLst>
                <a:ext uri="{FF2B5EF4-FFF2-40B4-BE49-F238E27FC236}">
                  <a16:creationId xmlns:a16="http://schemas.microsoft.com/office/drawing/2014/main" id="{8300B6D6-AD9D-44DB-BDFE-DBFCAD5C1ADB}"/>
                </a:ext>
              </a:extLst>
            </p:cNvPr>
            <p:cNvSpPr txBox="1"/>
            <p:nvPr/>
          </p:nvSpPr>
          <p:spPr>
            <a:xfrm>
              <a:off x="9457280" y="2484007"/>
              <a:ext cx="224789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dirty="0">
                <a:ln>
                  <a:noFill/>
                </a:ln>
                <a:solidFill>
                  <a:schemeClr val="accent1">
                    <a:lumMod val="75000"/>
                  </a:schemeClr>
                </a:solidFill>
                <a:effectLst/>
                <a:uLnTx/>
                <a:uFillTx/>
                <a:latin typeface="微软雅黑"/>
                <a:ea typeface="微软雅黑"/>
              </a:endParaRPr>
            </a:p>
          </p:txBody>
        </p:sp>
        <p:sp>
          <p:nvSpPr>
            <p:cNvPr id="81" name="文本框 80">
              <a:extLst>
                <a:ext uri="{FF2B5EF4-FFF2-40B4-BE49-F238E27FC236}">
                  <a16:creationId xmlns:a16="http://schemas.microsoft.com/office/drawing/2014/main" id="{A7103484-037B-4DE8-8D10-D4FB6D32908B}"/>
                </a:ext>
              </a:extLst>
            </p:cNvPr>
            <p:cNvSpPr txBox="1"/>
            <p:nvPr/>
          </p:nvSpPr>
          <p:spPr>
            <a:xfrm>
              <a:off x="9569185" y="3124200"/>
              <a:ext cx="202409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dirty="0">
                <a:ln>
                  <a:noFill/>
                </a:ln>
                <a:solidFill>
                  <a:srgbClr val="404040"/>
                </a:solidFill>
                <a:effectLst/>
                <a:uLnTx/>
                <a:uFillTx/>
                <a:latin typeface="微软雅黑"/>
                <a:ea typeface="微软雅黑"/>
                <a:cs typeface="+mn-cs"/>
              </a:endParaRPr>
            </a:p>
          </p:txBody>
        </p:sp>
        <p:sp>
          <p:nvSpPr>
            <p:cNvPr id="82" name="矩形 81">
              <a:extLst>
                <a:ext uri="{FF2B5EF4-FFF2-40B4-BE49-F238E27FC236}">
                  <a16:creationId xmlns:a16="http://schemas.microsoft.com/office/drawing/2014/main" id="{C81A5BB6-65B2-44DB-BBBC-DB196A956A65}"/>
                </a:ext>
              </a:extLst>
            </p:cNvPr>
            <p:cNvSpPr/>
            <p:nvPr/>
          </p:nvSpPr>
          <p:spPr>
            <a:xfrm>
              <a:off x="9497482" y="2650238"/>
              <a:ext cx="1964857" cy="597728"/>
            </a:xfrm>
            <a:prstGeom prst="rect">
              <a:avLst/>
            </a:prstGeom>
          </p:spPr>
          <p:txBody>
            <a:bodyPr wrap="square">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lang="zh-CN" altLang="en-US" sz="2800" b="1" dirty="0">
                  <a:latin typeface="STZhongsong" panose="02010600040101010101" pitchFamily="2" charset="-122"/>
                  <a:ea typeface="STZhongsong" panose="02010600040101010101" pitchFamily="2" charset="-122"/>
                </a:rPr>
                <a:t>「数字孪生城市」</a:t>
              </a:r>
              <a:endParaRPr lang="en-US" altLang="zh-CN" sz="2800" dirty="0">
                <a:latin typeface="STZhongsong" panose="02010600040101010101" pitchFamily="2" charset="-122"/>
                <a:ea typeface="STZhongsong" panose="02010600040101010101" pitchFamily="2" charset="-122"/>
              </a:endParaRPr>
            </a:p>
          </p:txBody>
        </p:sp>
      </p:gr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pic>
        <p:nvPicPr>
          <p:cNvPr id="14" name="图片 13">
            <a:extLst>
              <a:ext uri="{FF2B5EF4-FFF2-40B4-BE49-F238E27FC236}">
                <a16:creationId xmlns:a16="http://schemas.microsoft.com/office/drawing/2014/main" id="{00DF9DE7-A263-C1C9-B1EE-A1BADDEC6324}"/>
              </a:ext>
            </a:extLst>
          </p:cNvPr>
          <p:cNvPicPr>
            <a:picLocks noChangeAspect="1"/>
          </p:cNvPicPr>
          <p:nvPr/>
        </p:nvPicPr>
        <p:blipFill>
          <a:blip r:embed="rId5"/>
          <a:stretch>
            <a:fillRect/>
          </a:stretch>
        </p:blipFill>
        <p:spPr>
          <a:xfrm>
            <a:off x="8873711" y="2949885"/>
            <a:ext cx="2761897" cy="1395053"/>
          </a:xfrm>
          <a:prstGeom prst="rect">
            <a:avLst/>
          </a:prstGeom>
        </p:spPr>
      </p:pic>
      <p:pic>
        <p:nvPicPr>
          <p:cNvPr id="15" name="图形 14" descr="游标 纯色填充">
            <a:extLst>
              <a:ext uri="{FF2B5EF4-FFF2-40B4-BE49-F238E27FC236}">
                <a16:creationId xmlns:a16="http://schemas.microsoft.com/office/drawing/2014/main" id="{4166534C-685B-9ADB-BF39-F5BFBF61F15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495" y="1588970"/>
            <a:ext cx="914400" cy="914400"/>
          </a:xfrm>
          <a:prstGeom prst="rect">
            <a:avLst/>
          </a:prstGeom>
        </p:spPr>
      </p:pic>
      <p:sp>
        <p:nvSpPr>
          <p:cNvPr id="18" name="文本框 17">
            <a:extLst>
              <a:ext uri="{FF2B5EF4-FFF2-40B4-BE49-F238E27FC236}">
                <a16:creationId xmlns:a16="http://schemas.microsoft.com/office/drawing/2014/main" id="{529C5C0E-CEAB-558F-E7CC-708D2D337207}"/>
              </a:ext>
            </a:extLst>
          </p:cNvPr>
          <p:cNvSpPr txBox="1"/>
          <p:nvPr/>
        </p:nvSpPr>
        <p:spPr>
          <a:xfrm>
            <a:off x="3510322" y="1543565"/>
            <a:ext cx="6420062" cy="1661224"/>
          </a:xfrm>
          <a:prstGeom prst="rect">
            <a:avLst/>
          </a:prstGeom>
          <a:noFill/>
        </p:spPr>
        <p:txBody>
          <a:bodyPr wrap="square">
            <a:spAutoFit/>
          </a:bodyPr>
          <a:lstStyle/>
          <a:p>
            <a:pPr defTabSz="914400">
              <a:lnSpc>
                <a:spcPct val="130000"/>
              </a:lnSpc>
              <a:defRPr/>
            </a:pPr>
            <a:r>
              <a:rPr kumimoji="0" lang="zh-CN" altLang="en-US" sz="2000" b="0" i="0" u="none" strike="noStrike" kern="1200" cap="none" spc="0" normalizeH="0" baseline="0" noProof="0" dirty="0">
                <a:ln>
                  <a:noFill/>
                </a:ln>
                <a:solidFill>
                  <a:prstClr val="black">
                    <a:lumMod val="95000"/>
                    <a:lumOff val="5000"/>
                  </a:prstClr>
                </a:solidFill>
                <a:effectLst/>
                <a:uLnTx/>
                <a:uFillTx/>
                <a:latin typeface="+mn-ea"/>
                <a:cs typeface="+mn-cs"/>
              </a:rPr>
              <a:t>普通的三维重建：  针对</a:t>
            </a:r>
            <a:r>
              <a:rPr kumimoji="0" lang="zh-CN" altLang="en-US" sz="2000" b="1" i="0" u="none" strike="noStrike" kern="1200" cap="none" spc="0" normalizeH="0" baseline="0" noProof="0" dirty="0">
                <a:ln>
                  <a:noFill/>
                </a:ln>
                <a:solidFill>
                  <a:prstClr val="black">
                    <a:lumMod val="95000"/>
                    <a:lumOff val="5000"/>
                  </a:prstClr>
                </a:solidFill>
                <a:effectLst/>
                <a:uLnTx/>
                <a:uFillTx/>
                <a:latin typeface="+mn-ea"/>
                <a:cs typeface="+mn-cs"/>
              </a:rPr>
              <a:t>静态</a:t>
            </a:r>
            <a:r>
              <a:rPr kumimoji="0" lang="zh-CN" altLang="en-US" sz="2000" i="0" u="none" strike="noStrike" kern="1200" cap="none" spc="0" normalizeH="0" baseline="0" noProof="0" dirty="0">
                <a:ln>
                  <a:noFill/>
                </a:ln>
                <a:solidFill>
                  <a:prstClr val="black">
                    <a:lumMod val="95000"/>
                    <a:lumOff val="5000"/>
                  </a:prstClr>
                </a:solidFill>
                <a:effectLst/>
                <a:uLnTx/>
                <a:uFillTx/>
                <a:latin typeface="+mn-ea"/>
                <a:cs typeface="+mn-cs"/>
              </a:rPr>
              <a:t>场景</a:t>
            </a:r>
            <a:endParaRPr kumimoji="0" lang="en-US" altLang="zh-CN" sz="2000" i="0" u="none" strike="noStrike" kern="1200" cap="none" spc="0" normalizeH="0" baseline="0" noProof="0" dirty="0">
              <a:ln>
                <a:noFill/>
              </a:ln>
              <a:solidFill>
                <a:prstClr val="black">
                  <a:lumMod val="95000"/>
                  <a:lumOff val="5000"/>
                </a:prstClr>
              </a:solidFill>
              <a:effectLst/>
              <a:uLnTx/>
              <a:uFillTx/>
              <a:latin typeface="+mn-ea"/>
              <a:cs typeface="+mn-cs"/>
            </a:endParaRPr>
          </a:p>
          <a:p>
            <a:pPr marL="0" marR="0" lvl="0" indent="0"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effectLst/>
                <a:uLnTx/>
                <a:uFillTx/>
                <a:latin typeface="+mn-ea"/>
                <a:cs typeface="+mn-cs"/>
              </a:rPr>
              <a:t>孪生：</a:t>
            </a:r>
            <a:r>
              <a:rPr kumimoji="0" lang="zh-CN" altLang="en-US" sz="2000" b="0" i="0" u="none" strike="noStrike" kern="1200" cap="none" spc="0" normalizeH="0" baseline="0" noProof="0" dirty="0">
                <a:ln>
                  <a:noFill/>
                </a:ln>
                <a:solidFill>
                  <a:prstClr val="black">
                    <a:lumMod val="95000"/>
                    <a:lumOff val="5000"/>
                  </a:prstClr>
                </a:solidFill>
                <a:effectLst/>
                <a:uLnTx/>
                <a:uFillTx/>
                <a:latin typeface="+mn-ea"/>
                <a:cs typeface="+mn-cs"/>
              </a:rPr>
              <a:t>结合模型和算法来创建一个与之对应的数字模型，可以</a:t>
            </a:r>
            <a:r>
              <a:rPr kumimoji="0" lang="zh-CN" altLang="en-US" sz="2000" b="1" i="0" u="none" strike="noStrike" kern="1200" cap="none" spc="0" normalizeH="0" baseline="0" noProof="0" dirty="0">
                <a:ln>
                  <a:noFill/>
                </a:ln>
                <a:solidFill>
                  <a:prstClr val="black">
                    <a:lumMod val="95000"/>
                    <a:lumOff val="5000"/>
                  </a:prstClr>
                </a:solidFill>
                <a:effectLst/>
                <a:uLnTx/>
                <a:uFillTx/>
                <a:latin typeface="+mn-ea"/>
                <a:cs typeface="+mn-cs"/>
              </a:rPr>
              <a:t>模拟和预测</a:t>
            </a:r>
            <a:r>
              <a:rPr kumimoji="0" lang="zh-CN" altLang="en-US" sz="2000" b="0" i="0" u="none" strike="noStrike" kern="1200" cap="none" spc="0" normalizeH="0" baseline="0" noProof="0" dirty="0">
                <a:ln>
                  <a:noFill/>
                </a:ln>
                <a:solidFill>
                  <a:prstClr val="black">
                    <a:lumMod val="95000"/>
                    <a:lumOff val="5000"/>
                  </a:prstClr>
                </a:solidFill>
                <a:effectLst/>
                <a:uLnTx/>
                <a:uFillTx/>
                <a:latin typeface="+mn-ea"/>
                <a:cs typeface="+mn-cs"/>
              </a:rPr>
              <a:t>物体在不同环境和条件下的物理反馈或者数值响应，实现现实物体的真实映射。</a:t>
            </a:r>
            <a:endParaRPr kumimoji="0" lang="en-US" altLang="zh-CN" sz="2000" b="0" i="0" u="none" strike="noStrike" kern="1200" cap="none" spc="0" normalizeH="0" baseline="0" noProof="0" dirty="0">
              <a:ln>
                <a:noFill/>
              </a:ln>
              <a:solidFill>
                <a:prstClr val="black">
                  <a:lumMod val="95000"/>
                  <a:lumOff val="5000"/>
                </a:prstClr>
              </a:solidFill>
              <a:effectLst/>
              <a:uLnTx/>
              <a:uFillTx/>
              <a:latin typeface="+mn-ea"/>
              <a:cs typeface="+mn-cs"/>
            </a:endParaRPr>
          </a:p>
        </p:txBody>
      </p:sp>
      <p:sp>
        <p:nvSpPr>
          <p:cNvPr id="17" name="文本框 16">
            <a:extLst>
              <a:ext uri="{FF2B5EF4-FFF2-40B4-BE49-F238E27FC236}">
                <a16:creationId xmlns:a16="http://schemas.microsoft.com/office/drawing/2014/main" id="{B892D970-E6BA-29B6-8703-55724E9ACF29}"/>
              </a:ext>
            </a:extLst>
          </p:cNvPr>
          <p:cNvSpPr txBox="1"/>
          <p:nvPr/>
        </p:nvSpPr>
        <p:spPr>
          <a:xfrm>
            <a:off x="3603177" y="4553896"/>
            <a:ext cx="6108192" cy="1259897"/>
          </a:xfrm>
          <a:prstGeom prst="rect">
            <a:avLst/>
          </a:prstGeom>
          <a:noFill/>
        </p:spPr>
        <p:txBody>
          <a:bodyPr wrap="square">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lang="zh-CN" altLang="en-US" sz="2000" dirty="0"/>
              <a:t>即在网络世界里建设与现实世界相匹配对应的“孪生城市”，实现城市全要素的</a:t>
            </a:r>
            <a:r>
              <a:rPr lang="zh-CN" altLang="en-US" sz="2000" b="1" dirty="0"/>
              <a:t>数字化和虚拟化</a:t>
            </a:r>
            <a:r>
              <a:rPr lang="zh-CN" altLang="en-US" sz="2000" dirty="0"/>
              <a:t>以及城市状态的</a:t>
            </a:r>
            <a:r>
              <a:rPr lang="zh-CN" altLang="en-US" sz="2000" b="1" dirty="0"/>
              <a:t>实时化和可视化</a:t>
            </a:r>
            <a:r>
              <a:rPr lang="zh-CN" altLang="en-US" sz="2000" dirty="0"/>
              <a:t>。</a:t>
            </a:r>
            <a:endParaRPr kumimoji="0" lang="en-US" altLang="zh-CN" sz="2000" b="0" i="0" u="none" strike="noStrike" kern="1200" cap="none" spc="0" normalizeH="0" baseline="0" noProof="0" dirty="0">
              <a:ln>
                <a:noFill/>
              </a:ln>
              <a:effectLst/>
              <a:uLnTx/>
              <a:uFillTx/>
              <a:latin typeface="微软雅黑 Light" panose="020B0502040204020203" pitchFamily="34" charset="-122"/>
              <a:ea typeface="微软雅黑 Light" panose="020B0502040204020203" pitchFamily="34" charset="-122"/>
              <a:cs typeface="+mn-cs"/>
            </a:endParaRPr>
          </a:p>
        </p:txBody>
      </p:sp>
      <p:pic>
        <p:nvPicPr>
          <p:cNvPr id="20" name="图片 19">
            <a:extLst>
              <a:ext uri="{FF2B5EF4-FFF2-40B4-BE49-F238E27FC236}">
                <a16:creationId xmlns:a16="http://schemas.microsoft.com/office/drawing/2014/main" id="{3A731C27-5357-3947-CC6B-2DF0B9F12BF5}"/>
              </a:ext>
            </a:extLst>
          </p:cNvPr>
          <p:cNvPicPr>
            <a:picLocks noChangeAspect="1"/>
          </p:cNvPicPr>
          <p:nvPr/>
        </p:nvPicPr>
        <p:blipFill>
          <a:blip r:embed="rId8"/>
          <a:stretch>
            <a:fillRect/>
          </a:stretch>
        </p:blipFill>
        <p:spPr>
          <a:xfrm>
            <a:off x="615495" y="3709809"/>
            <a:ext cx="2492362" cy="2539010"/>
          </a:xfrm>
          <a:prstGeom prst="rect">
            <a:avLst/>
          </a:prstGeom>
        </p:spPr>
      </p:pic>
    </p:spTree>
    <p:extLst>
      <p:ext uri="{BB962C8B-B14F-4D97-AF65-F5344CB8AC3E}">
        <p14:creationId xmlns:p14="http://schemas.microsoft.com/office/powerpoint/2010/main" val="968302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p:cTn id="7" dur="500" fill="hold"/>
                                        <p:tgtEl>
                                          <p:spTgt spid="56"/>
                                        </p:tgtEl>
                                        <p:attrNameLst>
                                          <p:attrName>ppt_w</p:attrName>
                                        </p:attrNameLst>
                                      </p:cBhvr>
                                      <p:tavLst>
                                        <p:tav tm="0">
                                          <p:val>
                                            <p:fltVal val="0"/>
                                          </p:val>
                                        </p:tav>
                                        <p:tav tm="100000">
                                          <p:val>
                                            <p:strVal val="#ppt_w"/>
                                          </p:val>
                                        </p:tav>
                                      </p:tavLst>
                                    </p:anim>
                                    <p:anim calcmode="lin" valueType="num">
                                      <p:cBhvr>
                                        <p:cTn id="8" dur="500" fill="hold"/>
                                        <p:tgtEl>
                                          <p:spTgt spid="56"/>
                                        </p:tgtEl>
                                        <p:attrNameLst>
                                          <p:attrName>ppt_h</p:attrName>
                                        </p:attrNameLst>
                                      </p:cBhvr>
                                      <p:tavLst>
                                        <p:tav tm="0">
                                          <p:val>
                                            <p:fltVal val="0"/>
                                          </p:val>
                                        </p:tav>
                                        <p:tav tm="100000">
                                          <p:val>
                                            <p:strVal val="#ppt_h"/>
                                          </p:val>
                                        </p:tav>
                                      </p:tavLst>
                                    </p:anim>
                                    <p:animEffect transition="in" filter="fade">
                                      <p:cBhvr>
                                        <p:cTn id="9" dur="500"/>
                                        <p:tgtEl>
                                          <p:spTgt spid="56"/>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79"/>
                                        </p:tgtEl>
                                        <p:attrNameLst>
                                          <p:attrName>style.visibility</p:attrName>
                                        </p:attrNameLst>
                                      </p:cBhvr>
                                      <p:to>
                                        <p:strVal val="visible"/>
                                      </p:to>
                                    </p:set>
                                    <p:animEffect transition="in" filter="fade">
                                      <p:cBhvr>
                                        <p:cTn id="13" dur="1000"/>
                                        <p:tgtEl>
                                          <p:spTgt spid="79"/>
                                        </p:tgtEl>
                                      </p:cBhvr>
                                    </p:animEffect>
                                    <p:anim calcmode="lin" valueType="num">
                                      <p:cBhvr>
                                        <p:cTn id="14" dur="1000" fill="hold"/>
                                        <p:tgtEl>
                                          <p:spTgt spid="79"/>
                                        </p:tgtEl>
                                        <p:attrNameLst>
                                          <p:attrName>ppt_x</p:attrName>
                                        </p:attrNameLst>
                                      </p:cBhvr>
                                      <p:tavLst>
                                        <p:tav tm="0">
                                          <p:val>
                                            <p:strVal val="#ppt_x"/>
                                          </p:val>
                                        </p:tav>
                                        <p:tav tm="100000">
                                          <p:val>
                                            <p:strVal val="#ppt_x"/>
                                          </p:val>
                                        </p:tav>
                                      </p:tavLst>
                                    </p:anim>
                                    <p:anim calcmode="lin" valueType="num">
                                      <p:cBhvr>
                                        <p:cTn id="15" dur="1000" fill="hold"/>
                                        <p:tgtEl>
                                          <p:spTgt spid="79"/>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75"/>
                                        </p:tgtEl>
                                        <p:attrNameLst>
                                          <p:attrName>style.visibility</p:attrName>
                                        </p:attrNameLst>
                                      </p:cBhvr>
                                      <p:to>
                                        <p:strVal val="visible"/>
                                      </p:to>
                                    </p:set>
                                    <p:animEffect transition="in" filter="fade">
                                      <p:cBhvr>
                                        <p:cTn id="18" dur="1000"/>
                                        <p:tgtEl>
                                          <p:spTgt spid="75"/>
                                        </p:tgtEl>
                                      </p:cBhvr>
                                    </p:animEffect>
                                    <p:anim calcmode="lin" valueType="num">
                                      <p:cBhvr>
                                        <p:cTn id="19" dur="1000" fill="hold"/>
                                        <p:tgtEl>
                                          <p:spTgt spid="75"/>
                                        </p:tgtEl>
                                        <p:attrNameLst>
                                          <p:attrName>ppt_x</p:attrName>
                                        </p:attrNameLst>
                                      </p:cBhvr>
                                      <p:tavLst>
                                        <p:tav tm="0">
                                          <p:val>
                                            <p:strVal val="#ppt_x"/>
                                          </p:val>
                                        </p:tav>
                                        <p:tav tm="100000">
                                          <p:val>
                                            <p:strVal val="#ppt_x"/>
                                          </p:val>
                                        </p:tav>
                                      </p:tavLst>
                                    </p:anim>
                                    <p:anim calcmode="lin" valueType="num">
                                      <p:cBhvr>
                                        <p:cTn id="20" dur="1000" fill="hold"/>
                                        <p:tgtEl>
                                          <p:spTgt spid="75"/>
                                        </p:tgtEl>
                                        <p:attrNameLst>
                                          <p:attrName>ppt_y</p:attrName>
                                        </p:attrNameLst>
                                      </p:cBhvr>
                                      <p:tavLst>
                                        <p:tav tm="0">
                                          <p:val>
                                            <p:strVal val="#ppt_y+.1"/>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prstClr val="white"/>
                  </a:solidFill>
                  <a:latin typeface="微软雅黑 Light"/>
                  <a:ea typeface="微软雅黑 Light"/>
                </a:rPr>
                <a:t>项目背景</a:t>
              </a: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研究方案</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prstClr val="black"/>
                  </a:solidFill>
                  <a:latin typeface="微软雅黑"/>
                  <a:ea typeface="微软雅黑"/>
                </a:rPr>
                <a:t>预期成果</a:t>
              </a:r>
              <a:endPar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创新之处</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67" name="文本框 66">
            <a:extLst>
              <a:ext uri="{FF2B5EF4-FFF2-40B4-BE49-F238E27FC236}">
                <a16:creationId xmlns:a16="http://schemas.microsoft.com/office/drawing/2014/main" id="{235473DA-0837-4AFB-A65E-3F0F5E77AE0B}"/>
              </a:ext>
            </a:extLst>
          </p:cNvPr>
          <p:cNvSpPr txBox="1"/>
          <p:nvPr/>
        </p:nvSpPr>
        <p:spPr>
          <a:xfrm>
            <a:off x="233306" y="1206371"/>
            <a:ext cx="3716111" cy="906851"/>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2400" b="1" dirty="0">
                <a:latin typeface="+mj-ea"/>
                <a:ea typeface="+mj-ea"/>
              </a:rPr>
              <a:t>1.[</a:t>
            </a:r>
            <a:r>
              <a:rPr lang="zh-CN" altLang="en-US" sz="2400" b="1" dirty="0">
                <a:latin typeface="+mj-ea"/>
                <a:ea typeface="+mj-ea"/>
              </a:rPr>
              <a:t>物理</a:t>
            </a:r>
            <a:r>
              <a:rPr lang="zh-CN" altLang="en-US" sz="2400" b="1" dirty="0">
                <a:latin typeface="+mj-ea"/>
                <a:ea typeface="+mj-ea"/>
                <a:sym typeface="Wingdings" panose="05000000000000000000" pitchFamily="2" charset="2"/>
              </a:rPr>
              <a:t>→数字</a:t>
            </a:r>
            <a:r>
              <a:rPr lang="en-US" altLang="zh-CN" sz="2400" b="1" dirty="0">
                <a:latin typeface="+mj-ea"/>
                <a:ea typeface="+mj-ea"/>
                <a:sym typeface="Wingdings" panose="05000000000000000000" pitchFamily="2" charset="2"/>
              </a:rPr>
              <a:t>]</a:t>
            </a:r>
            <a:r>
              <a:rPr lang="zh-CN" altLang="en-US" sz="2400" b="1" dirty="0">
                <a:latin typeface="+mj-ea"/>
                <a:ea typeface="+mj-ea"/>
                <a:sym typeface="Wingdings" panose="05000000000000000000" pitchFamily="2" charset="2"/>
              </a:rPr>
              <a:t> 精准映射</a:t>
            </a:r>
            <a:endParaRPr lang="en-US" altLang="zh-CN" sz="2400" b="1" dirty="0">
              <a:latin typeface="+mj-ea"/>
              <a:ea typeface="+mj-ea"/>
              <a:sym typeface="Wingdings" panose="05000000000000000000" pitchFamily="2" charset="2"/>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dirty="0">
                <a:latin typeface="华文楷体" panose="02010600040101010101" pitchFamily="2" charset="-122"/>
                <a:ea typeface="华文楷体" panose="02010600040101010101" pitchFamily="2" charset="-122"/>
                <a:sym typeface="Wingdings" panose="05000000000000000000" pitchFamily="2" charset="2"/>
              </a:rPr>
              <a:t>(BIM,GIS</a:t>
            </a:r>
            <a:r>
              <a:rPr lang="zh-CN" altLang="en-US" dirty="0">
                <a:latin typeface="华文楷体" panose="02010600040101010101" pitchFamily="2" charset="-122"/>
                <a:ea typeface="华文楷体" panose="02010600040101010101" pitchFamily="2" charset="-122"/>
                <a:sym typeface="Wingdings" panose="05000000000000000000" pitchFamily="2" charset="2"/>
              </a:rPr>
              <a:t>等）宏观规划、动态监测</a:t>
            </a:r>
            <a:endParaRPr lang="en-US" altLang="zh-CN" dirty="0">
              <a:latin typeface="华文楷体" panose="02010600040101010101" pitchFamily="2" charset="-122"/>
              <a:ea typeface="华文楷体" panose="02010600040101010101" pitchFamily="2" charset="-122"/>
              <a:sym typeface="Wingdings" panose="05000000000000000000" pitchFamily="2" charset="2"/>
            </a:endParaRPr>
          </a:p>
        </p:txBody>
      </p:sp>
      <mc:AlternateContent xmlns:mc="http://schemas.openxmlformats.org/markup-compatibility/2006" xmlns:p14="http://schemas.microsoft.com/office/powerpoint/2010/main">
        <mc:Choice Requires="p14">
          <p:contentPart p14:bwMode="auto" r:id="rId5">
            <p14:nvContentPartPr>
              <p14:cNvPr id="20" name="墨迹 19">
                <a:extLst>
                  <a:ext uri="{FF2B5EF4-FFF2-40B4-BE49-F238E27FC236}">
                    <a16:creationId xmlns:a16="http://schemas.microsoft.com/office/drawing/2014/main" id="{B0517325-DEB9-45C1-8A1B-BCFF9438AE4B}"/>
                  </a:ext>
                </a:extLst>
              </p14:cNvPr>
              <p14:cNvContentPartPr/>
              <p14:nvPr/>
            </p14:nvContentPartPr>
            <p14:xfrm>
              <a:off x="4158676" y="1006617"/>
              <a:ext cx="360" cy="360"/>
            </p14:xfrm>
          </p:contentPart>
        </mc:Choice>
        <mc:Fallback xmlns="">
          <p:pic>
            <p:nvPicPr>
              <p:cNvPr id="20" name="墨迹 19">
                <a:extLst>
                  <a:ext uri="{FF2B5EF4-FFF2-40B4-BE49-F238E27FC236}">
                    <a16:creationId xmlns:a16="http://schemas.microsoft.com/office/drawing/2014/main" id="{B0517325-DEB9-45C1-8A1B-BCFF9438AE4B}"/>
                  </a:ext>
                </a:extLst>
              </p:cNvPr>
              <p:cNvPicPr/>
              <p:nvPr/>
            </p:nvPicPr>
            <p:blipFill>
              <a:blip r:embed="rId9"/>
              <a:stretch>
                <a:fillRect/>
              </a:stretch>
            </p:blipFill>
            <p:spPr>
              <a:xfrm>
                <a:off x="4149676" y="997977"/>
                <a:ext cx="18000" cy="18000"/>
              </a:xfrm>
              <a:prstGeom prst="rect">
                <a:avLst/>
              </a:prstGeom>
            </p:spPr>
          </p:pic>
        </mc:Fallback>
      </mc:AlternateContent>
      <p:sp>
        <p:nvSpPr>
          <p:cNvPr id="17" name="文本框 16">
            <a:extLst>
              <a:ext uri="{FF2B5EF4-FFF2-40B4-BE49-F238E27FC236}">
                <a16:creationId xmlns:a16="http://schemas.microsoft.com/office/drawing/2014/main" id="{9A8C0F62-85B5-032F-F289-22BA8CCC9806}"/>
              </a:ext>
            </a:extLst>
          </p:cNvPr>
          <p:cNvSpPr txBox="1"/>
          <p:nvPr/>
        </p:nvSpPr>
        <p:spPr>
          <a:xfrm>
            <a:off x="7654715" y="1132087"/>
            <a:ext cx="3800375" cy="1601529"/>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sz="2000" b="1">
                <a:latin typeface="+mj-ea"/>
                <a:ea typeface="+mj-ea"/>
              </a:defRPr>
            </a:lvl1pPr>
          </a:lstStyle>
          <a:p>
            <a:r>
              <a:rPr lang="en-US" altLang="zh-CN" sz="2400" dirty="0"/>
              <a:t>2.[</a:t>
            </a:r>
            <a:r>
              <a:rPr lang="zh-CN" altLang="en-US" sz="2400" dirty="0">
                <a:sym typeface="Wingdings" panose="05000000000000000000" pitchFamily="2" charset="2"/>
              </a:rPr>
              <a:t>数字</a:t>
            </a:r>
            <a:r>
              <a:rPr lang="en-US" altLang="zh-CN" sz="2400" dirty="0">
                <a:sym typeface="Wingdings" panose="05000000000000000000" pitchFamily="2" charset="2"/>
              </a:rPr>
              <a:t>] </a:t>
            </a:r>
            <a:r>
              <a:rPr lang="zh-CN" altLang="en-US" sz="2400" dirty="0">
                <a:sym typeface="Wingdings" panose="05000000000000000000" pitchFamily="2" charset="2"/>
              </a:rPr>
              <a:t>深度洞察</a:t>
            </a:r>
            <a:r>
              <a:rPr lang="en-US" altLang="zh-CN" sz="2400" dirty="0">
                <a:sym typeface="Wingdings" panose="05000000000000000000" pitchFamily="2" charset="2"/>
              </a:rPr>
              <a:t>&amp;</a:t>
            </a:r>
            <a:r>
              <a:rPr lang="zh-CN" altLang="en-US" sz="2400" dirty="0">
                <a:sym typeface="Wingdings" panose="05000000000000000000" pitchFamily="2" charset="2"/>
              </a:rPr>
              <a:t>交互</a:t>
            </a:r>
            <a:endParaRPr lang="en-US" altLang="zh-CN" sz="2400" dirty="0">
              <a:sym typeface="Wingdings" panose="05000000000000000000" pitchFamily="2" charset="2"/>
            </a:endParaRPr>
          </a:p>
          <a:p>
            <a:r>
              <a:rPr lang="zh-CN" altLang="en-US" sz="1800" b="0" dirty="0">
                <a:latin typeface="华文楷体" panose="02010600040101010101" pitchFamily="2" charset="-122"/>
                <a:ea typeface="华文楷体" panose="02010600040101010101" pitchFamily="2" charset="-122"/>
                <a:sym typeface="Wingdings" panose="05000000000000000000" pitchFamily="2" charset="2"/>
              </a:rPr>
              <a:t>微观建设、运营管理</a:t>
            </a:r>
            <a:endParaRPr lang="en-US" altLang="zh-CN" sz="1800" b="0" dirty="0">
              <a:latin typeface="华文楷体" panose="02010600040101010101" pitchFamily="2" charset="-122"/>
              <a:ea typeface="华文楷体" panose="02010600040101010101" pitchFamily="2" charset="-122"/>
              <a:sym typeface="Wingdings" panose="05000000000000000000" pitchFamily="2" charset="2"/>
            </a:endParaRPr>
          </a:p>
          <a:p>
            <a:r>
              <a:rPr lang="zh-CN" altLang="en-US" sz="1800" b="0" dirty="0">
                <a:latin typeface="华文楷体" panose="02010600040101010101" pitchFamily="2" charset="-122"/>
                <a:ea typeface="华文楷体" panose="02010600040101010101" pitchFamily="2" charset="-122"/>
                <a:sym typeface="Wingdings" panose="05000000000000000000" pitchFamily="2" charset="2"/>
              </a:rPr>
              <a:t>（拥堵统计、能耗调查、维修检索</a:t>
            </a:r>
            <a:br>
              <a:rPr lang="en-US" altLang="zh-CN" sz="1800" b="0" dirty="0">
                <a:latin typeface="华文楷体" panose="02010600040101010101" pitchFamily="2" charset="-122"/>
                <a:ea typeface="华文楷体" panose="02010600040101010101" pitchFamily="2" charset="-122"/>
                <a:sym typeface="Wingdings" panose="05000000000000000000" pitchFamily="2" charset="2"/>
              </a:rPr>
            </a:br>
            <a:r>
              <a:rPr lang="zh-CN" altLang="en-US" sz="1800" b="0" dirty="0">
                <a:latin typeface="华文楷体" panose="02010600040101010101" pitchFamily="2" charset="-122"/>
                <a:ea typeface="华文楷体" panose="02010600040101010101" pitchFamily="2" charset="-122"/>
                <a:sym typeface="Wingdings" panose="05000000000000000000" pitchFamily="2" charset="2"/>
              </a:rPr>
              <a:t>设计布局推演、预设计</a:t>
            </a:r>
            <a:r>
              <a:rPr lang="en-US" altLang="zh-CN" sz="1800" b="0" dirty="0">
                <a:latin typeface="华文楷体" panose="02010600040101010101" pitchFamily="2" charset="-122"/>
                <a:ea typeface="华文楷体" panose="02010600040101010101" pitchFamily="2" charset="-122"/>
                <a:sym typeface="Wingdings" panose="05000000000000000000" pitchFamily="2" charset="2"/>
              </a:rPr>
              <a:t>+</a:t>
            </a:r>
            <a:r>
              <a:rPr lang="zh-CN" altLang="en-US" sz="1800" b="0" dirty="0">
                <a:latin typeface="华文楷体" panose="02010600040101010101" pitchFamily="2" charset="-122"/>
                <a:ea typeface="华文楷体" panose="02010600040101010101" pitchFamily="2" charset="-122"/>
                <a:sym typeface="Wingdings" panose="05000000000000000000" pitchFamily="2" charset="2"/>
              </a:rPr>
              <a:t>再反馈）</a:t>
            </a:r>
            <a:endParaRPr lang="en-US" altLang="zh-CN" sz="1800" b="0" dirty="0">
              <a:latin typeface="华文楷体" panose="02010600040101010101" pitchFamily="2" charset="-122"/>
              <a:ea typeface="华文楷体" panose="02010600040101010101" pitchFamily="2" charset="-122"/>
              <a:sym typeface="Wingdings" panose="05000000000000000000" pitchFamily="2" charset="2"/>
            </a:endParaRPr>
          </a:p>
        </p:txBody>
      </p:sp>
      <p:grpSp>
        <p:nvGrpSpPr>
          <p:cNvPr id="14" name="组合 13">
            <a:extLst>
              <a:ext uri="{FF2B5EF4-FFF2-40B4-BE49-F238E27FC236}">
                <a16:creationId xmlns:a16="http://schemas.microsoft.com/office/drawing/2014/main" id="{08E3C37F-E40F-B178-BED8-0F65AC762192}"/>
              </a:ext>
            </a:extLst>
          </p:cNvPr>
          <p:cNvGrpSpPr/>
          <p:nvPr/>
        </p:nvGrpSpPr>
        <p:grpSpPr>
          <a:xfrm>
            <a:off x="220338" y="1024739"/>
            <a:ext cx="7380021" cy="3121920"/>
            <a:chOff x="605122" y="820647"/>
            <a:chExt cx="7380021" cy="3121920"/>
          </a:xfrm>
        </p:grpSpPr>
        <p:sp>
          <p:nvSpPr>
            <p:cNvPr id="57" name="矩形 56">
              <a:extLst>
                <a:ext uri="{FF2B5EF4-FFF2-40B4-BE49-F238E27FC236}">
                  <a16:creationId xmlns:a16="http://schemas.microsoft.com/office/drawing/2014/main" id="{09177EDB-ECDD-42DA-BA97-CFA4F13354A6}"/>
                </a:ext>
              </a:extLst>
            </p:cNvPr>
            <p:cNvSpPr/>
            <p:nvPr/>
          </p:nvSpPr>
          <p:spPr>
            <a:xfrm>
              <a:off x="4334201" y="820647"/>
              <a:ext cx="3650942" cy="1995406"/>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24" name="图片 23">
              <a:extLst>
                <a:ext uri="{FF2B5EF4-FFF2-40B4-BE49-F238E27FC236}">
                  <a16:creationId xmlns:a16="http://schemas.microsoft.com/office/drawing/2014/main" id="{53AFB68D-BAB7-C058-8F3A-2D5593C4C89A}"/>
                </a:ext>
              </a:extLst>
            </p:cNvPr>
            <p:cNvPicPr>
              <a:picLocks noChangeAspect="1"/>
            </p:cNvPicPr>
            <p:nvPr/>
          </p:nvPicPr>
          <p:blipFill>
            <a:blip r:embed="rId10"/>
            <a:stretch>
              <a:fillRect/>
            </a:stretch>
          </p:blipFill>
          <p:spPr>
            <a:xfrm>
              <a:off x="605122" y="2398187"/>
              <a:ext cx="4285766" cy="1544380"/>
            </a:xfrm>
            <a:prstGeom prst="rect">
              <a:avLst/>
            </a:prstGeom>
          </p:spPr>
        </p:pic>
      </p:grpSp>
      <p:sp>
        <p:nvSpPr>
          <p:cNvPr id="3" name="文本框 2">
            <a:extLst>
              <a:ext uri="{FF2B5EF4-FFF2-40B4-BE49-F238E27FC236}">
                <a16:creationId xmlns:a16="http://schemas.microsoft.com/office/drawing/2014/main" id="{22A7790B-1895-4305-95E6-F32899802A86}"/>
              </a:ext>
            </a:extLst>
          </p:cNvPr>
          <p:cNvSpPr txBox="1"/>
          <p:nvPr/>
        </p:nvSpPr>
        <p:spPr>
          <a:xfrm>
            <a:off x="3988555" y="1756267"/>
            <a:ext cx="3987155" cy="738664"/>
          </a:xfrm>
          <a:prstGeom prst="rect">
            <a:avLst/>
          </a:prstGeom>
          <a:noFill/>
        </p:spPr>
        <p:txBody>
          <a:bodyPr wrap="square" rtlCol="0">
            <a:spAutoFit/>
          </a:bodyPr>
          <a:lstStyle/>
          <a:p>
            <a:r>
              <a:rPr lang="zh-CN" altLang="en-US" sz="2800" dirty="0">
                <a:solidFill>
                  <a:schemeClr val="bg1"/>
                </a:solidFill>
                <a:latin typeface="华文楷体" panose="02010600040101010101" pitchFamily="2" charset="-122"/>
                <a:ea typeface="华文楷体" panose="02010600040101010101" pitchFamily="2" charset="-122"/>
              </a:rPr>
              <a:t>  </a:t>
            </a:r>
            <a:r>
              <a:rPr lang="zh-CN" altLang="en-US" sz="2800" dirty="0">
                <a:solidFill>
                  <a:schemeClr val="bg1"/>
                </a:solidFill>
                <a:latin typeface="STZhongsong" panose="02010600040101010101" pitchFamily="2" charset="-122"/>
                <a:ea typeface="STZhongsong" panose="02010600040101010101" pitchFamily="2" charset="-122"/>
              </a:rPr>
              <a:t>立项灵感</a:t>
            </a:r>
            <a:r>
              <a:rPr lang="en-US" altLang="zh-CN" sz="2800" dirty="0">
                <a:solidFill>
                  <a:schemeClr val="bg1"/>
                </a:solidFill>
                <a:latin typeface="STZhongsong" panose="02010600040101010101" pitchFamily="2" charset="-122"/>
                <a:ea typeface="STZhongsong" panose="02010600040101010101" pitchFamily="2" charset="-122"/>
              </a:rPr>
              <a:t>&amp;</a:t>
            </a:r>
            <a:r>
              <a:rPr lang="zh-CN" altLang="en-US" sz="2800" dirty="0">
                <a:solidFill>
                  <a:schemeClr val="bg1"/>
                </a:solidFill>
                <a:latin typeface="STZhongsong" panose="02010600040101010101" pitchFamily="2" charset="-122"/>
                <a:ea typeface="STZhongsong" panose="02010600040101010101" pitchFamily="2" charset="-122"/>
              </a:rPr>
              <a:t>实际价值</a:t>
            </a:r>
            <a:endParaRPr lang="en-US" altLang="zh-CN" sz="2800" dirty="0">
              <a:solidFill>
                <a:schemeClr val="bg1"/>
              </a:solidFill>
              <a:latin typeface="STZhongsong" panose="02010600040101010101" pitchFamily="2" charset="-122"/>
              <a:ea typeface="STZhongsong" panose="02010600040101010101" pitchFamily="2" charset="-122"/>
            </a:endParaRPr>
          </a:p>
          <a:p>
            <a:pPr algn="ctr"/>
            <a:endParaRPr lang="zh-CN" altLang="en-US" sz="1400" dirty="0">
              <a:solidFill>
                <a:schemeClr val="bg1"/>
              </a:solidFill>
              <a:latin typeface="STZhongsong" panose="02010600040101010101" pitchFamily="2" charset="-122"/>
              <a:ea typeface="STZhongsong" panose="02010600040101010101" pitchFamily="2" charset="-122"/>
            </a:endParaRPr>
          </a:p>
        </p:txBody>
      </p:sp>
      <p:pic>
        <p:nvPicPr>
          <p:cNvPr id="2050" name="Picture 2" descr="Clustered voxel real-time global illumination - ScienceDirect">
            <a:extLst>
              <a:ext uri="{FF2B5EF4-FFF2-40B4-BE49-F238E27FC236}">
                <a16:creationId xmlns:a16="http://schemas.microsoft.com/office/drawing/2014/main" id="{AE437B63-3B95-DF17-16F6-72EFFB3F12C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57737" y="3020145"/>
            <a:ext cx="5466490" cy="2912614"/>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15">
            <a:extLst>
              <a:ext uri="{FF2B5EF4-FFF2-40B4-BE49-F238E27FC236}">
                <a16:creationId xmlns:a16="http://schemas.microsoft.com/office/drawing/2014/main" id="{001F12BC-C5A9-A302-9526-5989BE62EE89}"/>
              </a:ext>
            </a:extLst>
          </p:cNvPr>
          <p:cNvSpPr txBox="1"/>
          <p:nvPr/>
        </p:nvSpPr>
        <p:spPr>
          <a:xfrm>
            <a:off x="867773" y="4435100"/>
            <a:ext cx="4907115" cy="1569660"/>
          </a:xfrm>
          <a:prstGeom prst="rect">
            <a:avLst/>
          </a:prstGeom>
          <a:noFill/>
        </p:spPr>
        <p:txBody>
          <a:bodyPr wrap="square" rtlCol="0">
            <a:spAutoFit/>
          </a:bodyPr>
          <a:lstStyle/>
          <a:p>
            <a:pPr algn="l"/>
            <a:r>
              <a:rPr lang="en-US" altLang="zh-CN" sz="2400" dirty="0"/>
              <a:t>3</a:t>
            </a:r>
            <a:r>
              <a:rPr lang="en-US" altLang="zh-CN" sz="2400" b="1" dirty="0">
                <a:latin typeface="+mj-ea"/>
                <a:ea typeface="+mj-ea"/>
              </a:rPr>
              <a:t>.</a:t>
            </a:r>
            <a:r>
              <a:rPr lang="zh-CN" altLang="en-US" sz="2400" b="1">
                <a:latin typeface="+mj-ea"/>
                <a:ea typeface="+mj-ea"/>
              </a:rPr>
              <a:t>城市的光环境建设</a:t>
            </a:r>
            <a:endParaRPr lang="en-US" altLang="zh-CN" sz="2400" b="1">
              <a:latin typeface="+mj-ea"/>
              <a:ea typeface="+mj-ea"/>
            </a:endParaRPr>
          </a:p>
          <a:p>
            <a:endParaRPr lang="en-US" altLang="zh-CN">
              <a:latin typeface="华文楷体" panose="02010600040101010101" pitchFamily="2" charset="-122"/>
              <a:ea typeface="华文楷体" panose="02010600040101010101" pitchFamily="2" charset="-122"/>
            </a:endParaRPr>
          </a:p>
          <a:p>
            <a:r>
              <a:rPr lang="zh-CN" altLang="en-US">
                <a:latin typeface="华文楷体" panose="02010600040101010101" pitchFamily="2" charset="-122"/>
                <a:ea typeface="华文楷体" panose="02010600040101010101" pitchFamily="2" charset="-122"/>
              </a:rPr>
              <a:t>存在亟待解决的问题，如光照不足、光污染等。孪生城市的高质量动态光照仿真将为规划决策提供可靠的参考</a:t>
            </a:r>
            <a:endParaRPr lang="en-US" altLang="zh-CN" sz="2400" dirty="0">
              <a:sym typeface="Wingdings" panose="05000000000000000000" pitchFamily="2" charset="2"/>
            </a:endParaRPr>
          </a:p>
        </p:txBody>
      </p:sp>
    </p:spTree>
    <p:extLst>
      <p:ext uri="{BB962C8B-B14F-4D97-AF65-F5344CB8AC3E}">
        <p14:creationId xmlns:p14="http://schemas.microsoft.com/office/powerpoint/2010/main" val="4190913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500" fill="hold"/>
                                        <p:tgtEl>
                                          <p:spTgt spid="67"/>
                                        </p:tgtEl>
                                        <p:attrNameLst>
                                          <p:attrName>ppt_x</p:attrName>
                                        </p:attrNameLst>
                                      </p:cBhvr>
                                      <p:tavLst>
                                        <p:tav tm="0">
                                          <p:val>
                                            <p:strVal val="#ppt_x"/>
                                          </p:val>
                                        </p:tav>
                                        <p:tav tm="100000">
                                          <p:val>
                                            <p:strVal val="#ppt_x"/>
                                          </p:val>
                                        </p:tav>
                                      </p:tavLst>
                                    </p:anim>
                                    <p:anim calcmode="lin" valueType="num">
                                      <p:cBhvr additive="base">
                                        <p:cTn id="8"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17"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椭圆 36">
            <a:extLst>
              <a:ext uri="{FF2B5EF4-FFF2-40B4-BE49-F238E27FC236}">
                <a16:creationId xmlns:a16="http://schemas.microsoft.com/office/drawing/2014/main" id="{991DEE90-AC86-48BF-A20A-547D360E5EFB}"/>
              </a:ext>
            </a:extLst>
          </p:cNvPr>
          <p:cNvSpPr/>
          <p:nvPr/>
        </p:nvSpPr>
        <p:spPr>
          <a:xfrm>
            <a:off x="3716387" y="2175118"/>
            <a:ext cx="1913392" cy="1913392"/>
          </a:xfrm>
          <a:prstGeom prst="ellipse">
            <a:avLst/>
          </a:prstGeom>
          <a:gradFill flip="none" rotWithShape="1">
            <a:gsLst>
              <a:gs pos="0">
                <a:schemeClr val="accent1">
                  <a:lumMod val="60000"/>
                  <a:lumOff val="40000"/>
                </a:schemeClr>
              </a:gs>
              <a:gs pos="100000">
                <a:schemeClr val="accent1">
                  <a:lumMod val="75000"/>
                  <a:alpha val="67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grpSp>
        <p:nvGrpSpPr>
          <p:cNvPr id="32" name="组合 31">
            <a:extLst>
              <a:ext uri="{FF2B5EF4-FFF2-40B4-BE49-F238E27FC236}">
                <a16:creationId xmlns:a16="http://schemas.microsoft.com/office/drawing/2014/main" id="{33F5A969-260B-422F-B4E3-DA6395C64BC8}"/>
              </a:ext>
            </a:extLst>
          </p:cNvPr>
          <p:cNvGrpSpPr/>
          <p:nvPr/>
        </p:nvGrpSpPr>
        <p:grpSpPr>
          <a:xfrm>
            <a:off x="3154566" y="4130877"/>
            <a:ext cx="5762554" cy="1730828"/>
            <a:chOff x="3102428" y="3755572"/>
            <a:chExt cx="5762554" cy="1730828"/>
          </a:xfrm>
        </p:grpSpPr>
        <p:cxnSp>
          <p:nvCxnSpPr>
            <p:cNvPr id="29" name="直接连接符 28">
              <a:extLst>
                <a:ext uri="{FF2B5EF4-FFF2-40B4-BE49-F238E27FC236}">
                  <a16:creationId xmlns:a16="http://schemas.microsoft.com/office/drawing/2014/main" id="{1C4BCF85-EA4C-493A-8D5E-F0143B36AB23}"/>
                </a:ext>
              </a:extLst>
            </p:cNvPr>
            <p:cNvCxnSpPr/>
            <p:nvPr/>
          </p:nvCxnSpPr>
          <p:spPr>
            <a:xfrm>
              <a:off x="3102428"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DE808EE5-120D-468C-A69F-51673B365677}"/>
                </a:ext>
              </a:extLst>
            </p:cNvPr>
            <p:cNvCxnSpPr/>
            <p:nvPr/>
          </p:nvCxnSpPr>
          <p:spPr>
            <a:xfrm>
              <a:off x="6019799"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B4991D69-27EB-405C-B1D3-36EF14D376BD}"/>
                </a:ext>
              </a:extLst>
            </p:cNvPr>
            <p:cNvCxnSpPr/>
            <p:nvPr/>
          </p:nvCxnSpPr>
          <p:spPr>
            <a:xfrm>
              <a:off x="8864982"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1" name="组合 40">
            <a:extLst>
              <a:ext uri="{FF2B5EF4-FFF2-40B4-BE49-F238E27FC236}">
                <a16:creationId xmlns:a16="http://schemas.microsoft.com/office/drawing/2014/main" id="{ECF43A9D-946B-4EC1-A72C-12F9965E137E}"/>
              </a:ext>
            </a:extLst>
          </p:cNvPr>
          <p:cNvGrpSpPr/>
          <p:nvPr/>
        </p:nvGrpSpPr>
        <p:grpSpPr>
          <a:xfrm>
            <a:off x="3055559" y="4274448"/>
            <a:ext cx="3235048" cy="805200"/>
            <a:chOff x="209724" y="4240680"/>
            <a:chExt cx="3235048" cy="805200"/>
          </a:xfrm>
        </p:grpSpPr>
        <p:sp>
          <p:nvSpPr>
            <p:cNvPr id="42" name="文本框 41">
              <a:extLst>
                <a:ext uri="{FF2B5EF4-FFF2-40B4-BE49-F238E27FC236}">
                  <a16:creationId xmlns:a16="http://schemas.microsoft.com/office/drawing/2014/main" id="{0AE1EE13-9C37-48CE-BDB5-4C39D3287054}"/>
                </a:ext>
              </a:extLst>
            </p:cNvPr>
            <p:cNvSpPr txBox="1"/>
            <p:nvPr/>
          </p:nvSpPr>
          <p:spPr>
            <a:xfrm>
              <a:off x="617278" y="4240680"/>
              <a:ext cx="238597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prstClr val="black"/>
                  </a:solidFill>
                  <a:effectLst/>
                  <a:uLnTx/>
                  <a:uFillTx/>
                  <a:latin typeface="STZhongsong" panose="02010600040101010101" pitchFamily="2" charset="-122"/>
                  <a:ea typeface="STZhongsong" panose="02010600040101010101" pitchFamily="2" charset="-122"/>
                </a:rPr>
                <a:t>研究方案</a:t>
              </a:r>
            </a:p>
          </p:txBody>
        </p:sp>
        <p:sp>
          <p:nvSpPr>
            <p:cNvPr id="43" name="文本框 42">
              <a:extLst>
                <a:ext uri="{FF2B5EF4-FFF2-40B4-BE49-F238E27FC236}">
                  <a16:creationId xmlns:a16="http://schemas.microsoft.com/office/drawing/2014/main" id="{7F2CAF46-B10D-40CB-809E-1FD36E596AC9}"/>
                </a:ext>
              </a:extLst>
            </p:cNvPr>
            <p:cNvSpPr txBox="1"/>
            <p:nvPr/>
          </p:nvSpPr>
          <p:spPr>
            <a:xfrm>
              <a:off x="209724" y="4699310"/>
              <a:ext cx="3235048" cy="346570"/>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endParaRPr>
            </a:p>
          </p:txBody>
        </p:sp>
      </p:grpSp>
      <p:grpSp>
        <p:nvGrpSpPr>
          <p:cNvPr id="44" name="组合 43">
            <a:extLst>
              <a:ext uri="{FF2B5EF4-FFF2-40B4-BE49-F238E27FC236}">
                <a16:creationId xmlns:a16="http://schemas.microsoft.com/office/drawing/2014/main" id="{775522BE-CE53-47EB-8AEE-C0375FF18584}"/>
              </a:ext>
            </a:extLst>
          </p:cNvPr>
          <p:cNvGrpSpPr/>
          <p:nvPr/>
        </p:nvGrpSpPr>
        <p:grpSpPr>
          <a:xfrm>
            <a:off x="5948570" y="4428336"/>
            <a:ext cx="3235048" cy="651312"/>
            <a:chOff x="209724" y="4394568"/>
            <a:chExt cx="3235048" cy="651312"/>
          </a:xfrm>
        </p:grpSpPr>
        <p:sp>
          <p:nvSpPr>
            <p:cNvPr id="45" name="文本框 44">
              <a:extLst>
                <a:ext uri="{FF2B5EF4-FFF2-40B4-BE49-F238E27FC236}">
                  <a16:creationId xmlns:a16="http://schemas.microsoft.com/office/drawing/2014/main" id="{4C9B050D-6789-4AA9-A526-56ECC8167D9A}"/>
                </a:ext>
              </a:extLst>
            </p:cNvPr>
            <p:cNvSpPr txBox="1"/>
            <p:nvPr/>
          </p:nvSpPr>
          <p:spPr>
            <a:xfrm>
              <a:off x="606377" y="4394568"/>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STZhongsong" panose="02010600040101010101" pitchFamily="2" charset="-122"/>
                  <a:ea typeface="STZhongsong" panose="02010600040101010101" pitchFamily="2" charset="-122"/>
                </a:rPr>
                <a:t>预期成果</a:t>
              </a:r>
            </a:p>
          </p:txBody>
        </p:sp>
        <p:sp>
          <p:nvSpPr>
            <p:cNvPr id="46" name="文本框 45">
              <a:extLst>
                <a:ext uri="{FF2B5EF4-FFF2-40B4-BE49-F238E27FC236}">
                  <a16:creationId xmlns:a16="http://schemas.microsoft.com/office/drawing/2014/main" id="{5697B987-A274-4B86-8D56-FF0D05DEF62C}"/>
                </a:ext>
              </a:extLst>
            </p:cNvPr>
            <p:cNvSpPr txBox="1"/>
            <p:nvPr/>
          </p:nvSpPr>
          <p:spPr>
            <a:xfrm>
              <a:off x="209724" y="4699310"/>
              <a:ext cx="3235048" cy="346570"/>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endParaRPr>
            </a:p>
          </p:txBody>
        </p:sp>
      </p:grpSp>
      <p:grpSp>
        <p:nvGrpSpPr>
          <p:cNvPr id="47" name="组合 46">
            <a:extLst>
              <a:ext uri="{FF2B5EF4-FFF2-40B4-BE49-F238E27FC236}">
                <a16:creationId xmlns:a16="http://schemas.microsoft.com/office/drawing/2014/main" id="{A8177A08-65D0-43C8-BBED-595C77563E02}"/>
              </a:ext>
            </a:extLst>
          </p:cNvPr>
          <p:cNvGrpSpPr/>
          <p:nvPr/>
        </p:nvGrpSpPr>
        <p:grpSpPr>
          <a:xfrm>
            <a:off x="8683016" y="4428336"/>
            <a:ext cx="3235048" cy="651312"/>
            <a:chOff x="209724" y="4394568"/>
            <a:chExt cx="3235048" cy="651312"/>
          </a:xfrm>
        </p:grpSpPr>
        <p:sp>
          <p:nvSpPr>
            <p:cNvPr id="48" name="文本框 47">
              <a:extLst>
                <a:ext uri="{FF2B5EF4-FFF2-40B4-BE49-F238E27FC236}">
                  <a16:creationId xmlns:a16="http://schemas.microsoft.com/office/drawing/2014/main" id="{2AAA4CA5-B98F-4084-9D8B-791B4F288906}"/>
                </a:ext>
              </a:extLst>
            </p:cNvPr>
            <p:cNvSpPr txBox="1"/>
            <p:nvPr/>
          </p:nvSpPr>
          <p:spPr>
            <a:xfrm>
              <a:off x="606377" y="4394568"/>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solidFill>
                    <a:prstClr val="black"/>
                  </a:solidFill>
                  <a:latin typeface="STZhongsong" panose="02010600040101010101" pitchFamily="2" charset="-122"/>
                  <a:ea typeface="STZhongsong" panose="02010600040101010101" pitchFamily="2" charset="-122"/>
                </a:rPr>
                <a:t>创新之处</a:t>
              </a:r>
              <a:endParaRPr kumimoji="0" lang="zh-CN" altLang="en-US" sz="2000" b="0" i="0" u="none" strike="noStrike" kern="1200" cap="none" spc="0" normalizeH="0" baseline="0" noProof="0" dirty="0">
                <a:ln>
                  <a:noFill/>
                </a:ln>
                <a:solidFill>
                  <a:prstClr val="black"/>
                </a:solidFill>
                <a:effectLst/>
                <a:uLnTx/>
                <a:uFillTx/>
                <a:latin typeface="STZhongsong" panose="02010600040101010101" pitchFamily="2" charset="-122"/>
                <a:ea typeface="STZhongsong" panose="02010600040101010101" pitchFamily="2" charset="-122"/>
              </a:endParaRPr>
            </a:p>
          </p:txBody>
        </p:sp>
        <p:sp>
          <p:nvSpPr>
            <p:cNvPr id="49" name="文本框 48">
              <a:extLst>
                <a:ext uri="{FF2B5EF4-FFF2-40B4-BE49-F238E27FC236}">
                  <a16:creationId xmlns:a16="http://schemas.microsoft.com/office/drawing/2014/main" id="{9DA7B37F-8451-467A-BBAB-DA5CFB47BA30}"/>
                </a:ext>
              </a:extLst>
            </p:cNvPr>
            <p:cNvSpPr txBox="1"/>
            <p:nvPr/>
          </p:nvSpPr>
          <p:spPr>
            <a:xfrm>
              <a:off x="209724" y="4699310"/>
              <a:ext cx="3235048" cy="346570"/>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endParaRPr>
            </a:p>
          </p:txBody>
        </p:sp>
      </p:grpSp>
      <p:grpSp>
        <p:nvGrpSpPr>
          <p:cNvPr id="6" name="组合 5">
            <a:extLst>
              <a:ext uri="{FF2B5EF4-FFF2-40B4-BE49-F238E27FC236}">
                <a16:creationId xmlns:a16="http://schemas.microsoft.com/office/drawing/2014/main" id="{1D8E30C5-F3E2-490B-BA55-8584F5B46F7C}"/>
              </a:ext>
            </a:extLst>
          </p:cNvPr>
          <p:cNvGrpSpPr/>
          <p:nvPr/>
        </p:nvGrpSpPr>
        <p:grpSpPr>
          <a:xfrm>
            <a:off x="6868837" y="2467476"/>
            <a:ext cx="1300163" cy="1300163"/>
            <a:chOff x="6868837" y="2467476"/>
            <a:chExt cx="1300163" cy="1300163"/>
          </a:xfrm>
        </p:grpSpPr>
        <p:sp>
          <p:nvSpPr>
            <p:cNvPr id="24" name="椭圆 23">
              <a:extLst>
                <a:ext uri="{FF2B5EF4-FFF2-40B4-BE49-F238E27FC236}">
                  <a16:creationId xmlns:a16="http://schemas.microsoft.com/office/drawing/2014/main" id="{AA2B2B69-B1A9-43D3-8805-96C7DC83E749}"/>
                </a:ext>
              </a:extLst>
            </p:cNvPr>
            <p:cNvSpPr/>
            <p:nvPr/>
          </p:nvSpPr>
          <p:spPr>
            <a:xfrm>
              <a:off x="6868837" y="2467476"/>
              <a:ext cx="1300163" cy="130016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0" name="图形 49">
              <a:extLst>
                <a:ext uri="{FF2B5EF4-FFF2-40B4-BE49-F238E27FC236}">
                  <a16:creationId xmlns:a16="http://schemas.microsoft.com/office/drawing/2014/main" id="{9EAAE6D9-A0F7-4A31-8973-72D41173CF7F}"/>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14643" y="2805011"/>
              <a:ext cx="550429" cy="634015"/>
            </a:xfrm>
            <a:prstGeom prst="rect">
              <a:avLst/>
            </a:prstGeom>
          </p:spPr>
        </p:pic>
      </p:grpSp>
      <p:grpSp>
        <p:nvGrpSpPr>
          <p:cNvPr id="5" name="组合 4">
            <a:extLst>
              <a:ext uri="{FF2B5EF4-FFF2-40B4-BE49-F238E27FC236}">
                <a16:creationId xmlns:a16="http://schemas.microsoft.com/office/drawing/2014/main" id="{719C66ED-F764-400B-9AA0-0C65B6AF1012}"/>
              </a:ext>
            </a:extLst>
          </p:cNvPr>
          <p:cNvGrpSpPr/>
          <p:nvPr/>
        </p:nvGrpSpPr>
        <p:grpSpPr>
          <a:xfrm>
            <a:off x="4023002" y="2467476"/>
            <a:ext cx="1300163" cy="1300163"/>
            <a:chOff x="4023002" y="2467476"/>
            <a:chExt cx="1300163" cy="1300163"/>
          </a:xfrm>
        </p:grpSpPr>
        <p:sp>
          <p:nvSpPr>
            <p:cNvPr id="23" name="椭圆 22">
              <a:extLst>
                <a:ext uri="{FF2B5EF4-FFF2-40B4-BE49-F238E27FC236}">
                  <a16:creationId xmlns:a16="http://schemas.microsoft.com/office/drawing/2014/main" id="{FBB762AA-0FA7-4AE0-9706-E0F0F67F6B71}"/>
                </a:ext>
              </a:extLst>
            </p:cNvPr>
            <p:cNvSpPr/>
            <p:nvPr/>
          </p:nvSpPr>
          <p:spPr>
            <a:xfrm>
              <a:off x="4023002" y="2467476"/>
              <a:ext cx="1300163" cy="130016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1" name="图形 50">
              <a:extLst>
                <a:ext uri="{FF2B5EF4-FFF2-40B4-BE49-F238E27FC236}">
                  <a16:creationId xmlns:a16="http://schemas.microsoft.com/office/drawing/2014/main" id="{2EB309AA-217D-47D1-AA4F-092E330BA8D6}"/>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326109" y="2824061"/>
              <a:ext cx="638175" cy="638175"/>
            </a:xfrm>
            <a:prstGeom prst="rect">
              <a:avLst/>
            </a:prstGeom>
          </p:spPr>
        </p:pic>
      </p:grpSp>
      <p:grpSp>
        <p:nvGrpSpPr>
          <p:cNvPr id="2" name="组合 1">
            <a:extLst>
              <a:ext uri="{FF2B5EF4-FFF2-40B4-BE49-F238E27FC236}">
                <a16:creationId xmlns:a16="http://schemas.microsoft.com/office/drawing/2014/main" id="{23751CDC-445C-446B-B799-DBBAD7025BE3}"/>
              </a:ext>
            </a:extLst>
          </p:cNvPr>
          <p:cNvGrpSpPr/>
          <p:nvPr/>
        </p:nvGrpSpPr>
        <p:grpSpPr>
          <a:xfrm>
            <a:off x="1177167" y="2481733"/>
            <a:ext cx="1300163" cy="1300163"/>
            <a:chOff x="1177167" y="2337355"/>
            <a:chExt cx="1300163" cy="1300163"/>
          </a:xfrm>
        </p:grpSpPr>
        <p:sp>
          <p:nvSpPr>
            <p:cNvPr id="22" name="椭圆 21">
              <a:extLst>
                <a:ext uri="{FF2B5EF4-FFF2-40B4-BE49-F238E27FC236}">
                  <a16:creationId xmlns:a16="http://schemas.microsoft.com/office/drawing/2014/main" id="{0773D16B-B26D-4ACE-B82D-19CC3160B13E}"/>
                </a:ext>
              </a:extLst>
            </p:cNvPr>
            <p:cNvSpPr/>
            <p:nvPr/>
          </p:nvSpPr>
          <p:spPr>
            <a:xfrm>
              <a:off x="1177167" y="2337355"/>
              <a:ext cx="1300163" cy="1300163"/>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2" name="图形 51">
              <a:extLst>
                <a:ext uri="{FF2B5EF4-FFF2-40B4-BE49-F238E27FC236}">
                  <a16:creationId xmlns:a16="http://schemas.microsoft.com/office/drawing/2014/main" id="{A3425BBB-6727-4250-85F3-365EA0CB06CD}"/>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482804" y="2708834"/>
              <a:ext cx="633116" cy="634015"/>
            </a:xfrm>
            <a:prstGeom prst="rect">
              <a:avLst/>
            </a:prstGeom>
          </p:spPr>
        </p:pic>
      </p:grpSp>
      <p:grpSp>
        <p:nvGrpSpPr>
          <p:cNvPr id="7" name="组合 6">
            <a:extLst>
              <a:ext uri="{FF2B5EF4-FFF2-40B4-BE49-F238E27FC236}">
                <a16:creationId xmlns:a16="http://schemas.microsoft.com/office/drawing/2014/main" id="{2312F191-3487-48B2-8693-727C14881658}"/>
              </a:ext>
            </a:extLst>
          </p:cNvPr>
          <p:cNvGrpSpPr/>
          <p:nvPr/>
        </p:nvGrpSpPr>
        <p:grpSpPr>
          <a:xfrm>
            <a:off x="9714671" y="2467476"/>
            <a:ext cx="1300163" cy="1300163"/>
            <a:chOff x="9714671" y="2467476"/>
            <a:chExt cx="1300163" cy="1300163"/>
          </a:xfrm>
        </p:grpSpPr>
        <p:sp>
          <p:nvSpPr>
            <p:cNvPr id="25" name="椭圆 24">
              <a:extLst>
                <a:ext uri="{FF2B5EF4-FFF2-40B4-BE49-F238E27FC236}">
                  <a16:creationId xmlns:a16="http://schemas.microsoft.com/office/drawing/2014/main" id="{A282D3A1-3DD5-42E5-BC06-B87C450047C1}"/>
                </a:ext>
              </a:extLst>
            </p:cNvPr>
            <p:cNvSpPr/>
            <p:nvPr/>
          </p:nvSpPr>
          <p:spPr>
            <a:xfrm>
              <a:off x="9714671" y="2467476"/>
              <a:ext cx="1300163" cy="130016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3" name="图形 52">
              <a:extLst>
                <a:ext uri="{FF2B5EF4-FFF2-40B4-BE49-F238E27FC236}">
                  <a16:creationId xmlns:a16="http://schemas.microsoft.com/office/drawing/2014/main" id="{4AD0FFA1-B1D6-4A7A-8CFA-8B13327B51BB}"/>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042056" y="2824061"/>
              <a:ext cx="638175" cy="638175"/>
            </a:xfrm>
            <a:prstGeom prst="rect">
              <a:avLst/>
            </a:prstGeom>
          </p:spPr>
        </p:pic>
      </p:grpSp>
      <p:grpSp>
        <p:nvGrpSpPr>
          <p:cNvPr id="4" name="组合 3">
            <a:extLst>
              <a:ext uri="{FF2B5EF4-FFF2-40B4-BE49-F238E27FC236}">
                <a16:creationId xmlns:a16="http://schemas.microsoft.com/office/drawing/2014/main" id="{01DC4DF9-EDB5-4893-B60E-C4238C656D54}"/>
              </a:ext>
            </a:extLst>
          </p:cNvPr>
          <p:cNvGrpSpPr/>
          <p:nvPr/>
        </p:nvGrpSpPr>
        <p:grpSpPr>
          <a:xfrm>
            <a:off x="7796463" y="964934"/>
            <a:ext cx="4049551" cy="873366"/>
            <a:chOff x="7796463" y="964934"/>
            <a:chExt cx="4049551" cy="873366"/>
          </a:xfrm>
        </p:grpSpPr>
        <p:sp>
          <p:nvSpPr>
            <p:cNvPr id="33" name="文本框 32">
              <a:extLst>
                <a:ext uri="{FF2B5EF4-FFF2-40B4-BE49-F238E27FC236}">
                  <a16:creationId xmlns:a16="http://schemas.microsoft.com/office/drawing/2014/main" id="{C0C6EF5C-9CFE-4CE5-8D09-222CD3D47BEE}"/>
                </a:ext>
              </a:extLst>
            </p:cNvPr>
            <p:cNvSpPr txBox="1"/>
            <p:nvPr/>
          </p:nvSpPr>
          <p:spPr>
            <a:xfrm>
              <a:off x="8405870" y="964934"/>
              <a:ext cx="344014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srgbClr val="003F87"/>
                  </a:solidFill>
                  <a:effectLst/>
                  <a:uLnTx/>
                  <a:uFillTx/>
                  <a:latin typeface="微软雅黑"/>
                  <a:ea typeface="微软雅黑"/>
                  <a:cs typeface="+mn-cs"/>
                </a:rPr>
                <a:t>CONTENT</a:t>
              </a:r>
              <a:endParaRPr kumimoji="0" lang="zh-CN" altLang="en-US" sz="4800" b="0" i="0" u="none" strike="noStrike" kern="1200" cap="none" spc="0" normalizeH="0" baseline="0" noProof="0" dirty="0">
                <a:ln>
                  <a:noFill/>
                </a:ln>
                <a:solidFill>
                  <a:srgbClr val="003F87"/>
                </a:solidFill>
                <a:effectLst/>
                <a:uLnTx/>
                <a:uFillTx/>
                <a:latin typeface="微软雅黑"/>
                <a:ea typeface="微软雅黑"/>
                <a:cs typeface="+mn-cs"/>
              </a:endParaRPr>
            </a:p>
          </p:txBody>
        </p:sp>
        <p:cxnSp>
          <p:nvCxnSpPr>
            <p:cNvPr id="35" name="直接连接符 34">
              <a:extLst>
                <a:ext uri="{FF2B5EF4-FFF2-40B4-BE49-F238E27FC236}">
                  <a16:creationId xmlns:a16="http://schemas.microsoft.com/office/drawing/2014/main" id="{729C69BF-F084-41CE-B5C1-0F9FAF53BB2A}"/>
                </a:ext>
              </a:extLst>
            </p:cNvPr>
            <p:cNvCxnSpPr>
              <a:cxnSpLocks/>
            </p:cNvCxnSpPr>
            <p:nvPr/>
          </p:nvCxnSpPr>
          <p:spPr>
            <a:xfrm flipH="1">
              <a:off x="7796463" y="1838300"/>
              <a:ext cx="3607861"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625B235-73FE-4F5D-B741-E83D11F671F4}"/>
                </a:ext>
              </a:extLst>
            </p:cNvPr>
            <p:cNvCxnSpPr>
              <a:cxnSpLocks/>
            </p:cNvCxnSpPr>
            <p:nvPr/>
          </p:nvCxnSpPr>
          <p:spPr>
            <a:xfrm flipH="1">
              <a:off x="10544175" y="1762998"/>
              <a:ext cx="86015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6" name="组合 35">
            <a:extLst>
              <a:ext uri="{FF2B5EF4-FFF2-40B4-BE49-F238E27FC236}">
                <a16:creationId xmlns:a16="http://schemas.microsoft.com/office/drawing/2014/main" id="{0B2A5590-4C2D-49EC-8832-F5EB782F5745}"/>
              </a:ext>
            </a:extLst>
          </p:cNvPr>
          <p:cNvGrpSpPr/>
          <p:nvPr/>
        </p:nvGrpSpPr>
        <p:grpSpPr>
          <a:xfrm>
            <a:off x="173449" y="4428336"/>
            <a:ext cx="3235048" cy="651312"/>
            <a:chOff x="209724" y="4394568"/>
            <a:chExt cx="3235048" cy="651312"/>
          </a:xfrm>
        </p:grpSpPr>
        <p:sp>
          <p:nvSpPr>
            <p:cNvPr id="54" name="文本框 53">
              <a:extLst>
                <a:ext uri="{FF2B5EF4-FFF2-40B4-BE49-F238E27FC236}">
                  <a16:creationId xmlns:a16="http://schemas.microsoft.com/office/drawing/2014/main" id="{B48B34B3-953B-43F7-9936-47B1D78ECC55}"/>
                </a:ext>
              </a:extLst>
            </p:cNvPr>
            <p:cNvSpPr txBox="1"/>
            <p:nvPr/>
          </p:nvSpPr>
          <p:spPr>
            <a:xfrm>
              <a:off x="606377" y="4394568"/>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STZhongsong" panose="02010600040101010101" pitchFamily="2" charset="-122"/>
                  <a:ea typeface="STZhongsong" panose="02010600040101010101" pitchFamily="2" charset="-122"/>
                </a:rPr>
                <a:t>项目背景</a:t>
              </a:r>
            </a:p>
          </p:txBody>
        </p:sp>
        <p:sp>
          <p:nvSpPr>
            <p:cNvPr id="55" name="文本框 54">
              <a:extLst>
                <a:ext uri="{FF2B5EF4-FFF2-40B4-BE49-F238E27FC236}">
                  <a16:creationId xmlns:a16="http://schemas.microsoft.com/office/drawing/2014/main" id="{4A754894-4355-4EF2-A7A1-C0984BD0606C}"/>
                </a:ext>
              </a:extLst>
            </p:cNvPr>
            <p:cNvSpPr txBox="1"/>
            <p:nvPr/>
          </p:nvSpPr>
          <p:spPr>
            <a:xfrm>
              <a:off x="209724" y="4699310"/>
              <a:ext cx="3235048" cy="346570"/>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endParaRPr>
            </a:p>
          </p:txBody>
        </p:sp>
      </p:grpSp>
      <p:grpSp>
        <p:nvGrpSpPr>
          <p:cNvPr id="40" name="组合 39"/>
          <p:cNvGrpSpPr/>
          <p:nvPr/>
        </p:nvGrpSpPr>
        <p:grpSpPr>
          <a:xfrm>
            <a:off x="-4632" y="-1"/>
            <a:ext cx="12196631" cy="2127749"/>
            <a:chOff x="-4632" y="-1"/>
            <a:chExt cx="12196631" cy="2127749"/>
          </a:xfrm>
        </p:grpSpPr>
        <p:sp>
          <p:nvSpPr>
            <p:cNvPr id="56" name="任意多边形: 形状 10">
              <a:extLst>
                <a:ext uri="{FF2B5EF4-FFF2-40B4-BE49-F238E27FC236}">
                  <a16:creationId xmlns:a16="http://schemas.microsoft.com/office/drawing/2014/main" id="{4BF7FE7A-4E23-4577-B4D3-19330F26E572}"/>
                </a:ext>
              </a:extLst>
            </p:cNvPr>
            <p:cNvSpPr/>
            <p:nvPr/>
          </p:nvSpPr>
          <p:spPr>
            <a:xfrm flipV="1">
              <a:off x="0" y="1684"/>
              <a:ext cx="12191999" cy="2126064"/>
            </a:xfrm>
            <a:custGeom>
              <a:avLst/>
              <a:gdLst>
                <a:gd name="connsiteX0" fmla="*/ 0 w 12191999"/>
                <a:gd name="connsiteY0" fmla="*/ 2126064 h 2126064"/>
                <a:gd name="connsiteX1" fmla="*/ 12191999 w 12191999"/>
                <a:gd name="connsiteY1" fmla="*/ 2126064 h 2126064"/>
                <a:gd name="connsiteX2" fmla="*/ 0 w 12191999"/>
                <a:gd name="connsiteY2" fmla="*/ 0 h 2126064"/>
              </a:gdLst>
              <a:ahLst/>
              <a:cxnLst>
                <a:cxn ang="0">
                  <a:pos x="connsiteX0" y="connsiteY0"/>
                </a:cxn>
                <a:cxn ang="0">
                  <a:pos x="connsiteX1" y="connsiteY1"/>
                </a:cxn>
                <a:cxn ang="0">
                  <a:pos x="connsiteX2" y="connsiteY2"/>
                </a:cxn>
              </a:cxnLst>
              <a:rect l="l" t="t" r="r" b="b"/>
              <a:pathLst>
                <a:path w="12191999" h="2126064">
                  <a:moveTo>
                    <a:pt x="0" y="2126064"/>
                  </a:moveTo>
                  <a:lnTo>
                    <a:pt x="12191999" y="2126064"/>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7" name="任意多边形: 形状 19">
              <a:extLst>
                <a:ext uri="{FF2B5EF4-FFF2-40B4-BE49-F238E27FC236}">
                  <a16:creationId xmlns:a16="http://schemas.microsoft.com/office/drawing/2014/main" id="{469A4E30-8FC8-4074-B7DA-5077F2AFF989}"/>
                </a:ext>
              </a:extLst>
            </p:cNvPr>
            <p:cNvSpPr/>
            <p:nvPr/>
          </p:nvSpPr>
          <p:spPr>
            <a:xfrm flipV="1">
              <a:off x="-4632" y="-1"/>
              <a:ext cx="845081" cy="695700"/>
            </a:xfrm>
            <a:custGeom>
              <a:avLst/>
              <a:gdLst>
                <a:gd name="connsiteX0" fmla="*/ 0 w 845081"/>
                <a:gd name="connsiteY0" fmla="*/ 695700 h 695700"/>
                <a:gd name="connsiteX1" fmla="*/ 845081 w 845081"/>
                <a:gd name="connsiteY1" fmla="*/ 695700 h 695700"/>
                <a:gd name="connsiteX2" fmla="*/ 0 w 845081"/>
                <a:gd name="connsiteY2" fmla="*/ 0 h 695700"/>
                <a:gd name="connsiteX3" fmla="*/ 0 w 845081"/>
                <a:gd name="connsiteY3" fmla="*/ 695700 h 695700"/>
              </a:gdLst>
              <a:ahLst/>
              <a:cxnLst>
                <a:cxn ang="0">
                  <a:pos x="connsiteX0" y="connsiteY0"/>
                </a:cxn>
                <a:cxn ang="0">
                  <a:pos x="connsiteX1" y="connsiteY1"/>
                </a:cxn>
                <a:cxn ang="0">
                  <a:pos x="connsiteX2" y="connsiteY2"/>
                </a:cxn>
                <a:cxn ang="0">
                  <a:pos x="connsiteX3" y="connsiteY3"/>
                </a:cxn>
              </a:cxnLst>
              <a:rect l="l" t="t" r="r" b="b"/>
              <a:pathLst>
                <a:path w="845081" h="695700">
                  <a:moveTo>
                    <a:pt x="0" y="695700"/>
                  </a:moveTo>
                  <a:lnTo>
                    <a:pt x="845081" y="695700"/>
                  </a:lnTo>
                  <a:lnTo>
                    <a:pt x="0" y="0"/>
                  </a:lnTo>
                  <a:lnTo>
                    <a:pt x="0" y="695700"/>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8" name="任意多边形: 形状 18">
              <a:extLst>
                <a:ext uri="{FF2B5EF4-FFF2-40B4-BE49-F238E27FC236}">
                  <a16:creationId xmlns:a16="http://schemas.microsoft.com/office/drawing/2014/main" id="{DED759B5-476E-48A8-882B-A40A31639608}"/>
                </a:ext>
              </a:extLst>
            </p:cNvPr>
            <p:cNvSpPr/>
            <p:nvPr/>
          </p:nvSpPr>
          <p:spPr>
            <a:xfrm flipV="1">
              <a:off x="2569944" y="9621"/>
              <a:ext cx="7642459" cy="1665174"/>
            </a:xfrm>
            <a:custGeom>
              <a:avLst/>
              <a:gdLst>
                <a:gd name="connsiteX0" fmla="*/ 2049597 w 7784426"/>
                <a:gd name="connsiteY0" fmla="*/ 1687299 h 1687299"/>
                <a:gd name="connsiteX1" fmla="*/ 7784426 w 7784426"/>
                <a:gd name="connsiteY1" fmla="*/ 1687299 h 1687299"/>
                <a:gd name="connsiteX2" fmla="*/ 7276089 w 7784426"/>
                <a:gd name="connsiteY2" fmla="*/ 1268818 h 1687299"/>
                <a:gd name="connsiteX3" fmla="*/ 0 w 7784426"/>
                <a:gd name="connsiteY3" fmla="*/ 0 h 1687299"/>
                <a:gd name="connsiteX4" fmla="*/ 2049597 w 7784426"/>
                <a:gd name="connsiteY4" fmla="*/ 1687299 h 1687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4426" h="1687299">
                  <a:moveTo>
                    <a:pt x="2049597" y="1687299"/>
                  </a:moveTo>
                  <a:lnTo>
                    <a:pt x="7784426" y="1687299"/>
                  </a:lnTo>
                  <a:lnTo>
                    <a:pt x="7276089" y="1268818"/>
                  </a:lnTo>
                  <a:lnTo>
                    <a:pt x="0" y="0"/>
                  </a:lnTo>
                  <a:lnTo>
                    <a:pt x="2049597" y="1687299"/>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grpSp>
      <p:pic>
        <p:nvPicPr>
          <p:cNvPr id="59" name="图形 37">
            <a:extLst>
              <a:ext uri="{FF2B5EF4-FFF2-40B4-BE49-F238E27FC236}">
                <a16:creationId xmlns:a16="http://schemas.microsoft.com/office/drawing/2014/main" id="{6B9C6FAA-6780-431A-910C-738D95B3514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2150" y="365509"/>
            <a:ext cx="2161308" cy="599425"/>
          </a:xfrm>
          <a:prstGeom prst="rect">
            <a:avLst/>
          </a:prstGeom>
        </p:spPr>
      </p:pic>
    </p:spTree>
    <p:extLst>
      <p:ext uri="{BB962C8B-B14F-4D97-AF65-F5344CB8AC3E}">
        <p14:creationId xmlns:p14="http://schemas.microsoft.com/office/powerpoint/2010/main" val="3309686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1000" tmFilter="0, 0; .2, .5; .8, .5; 1, 0"/>
                                        <p:tgtEl>
                                          <p:spTgt spid="37"/>
                                        </p:tgtEl>
                                      </p:cBhvr>
                                    </p:animEffect>
                                    <p:animScale>
                                      <p:cBhvr>
                                        <p:cTn id="7" dur="50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5" name="组合 14">
            <a:extLst>
              <a:ext uri="{FF2B5EF4-FFF2-40B4-BE49-F238E27FC236}">
                <a16:creationId xmlns:a16="http://schemas.microsoft.com/office/drawing/2014/main" id="{2136C1D4-5090-493A-95DD-511F4C83D186}"/>
              </a:ext>
            </a:extLst>
          </p:cNvPr>
          <p:cNvGrpSpPr/>
          <p:nvPr/>
        </p:nvGrpSpPr>
        <p:grpSpPr>
          <a:xfrm>
            <a:off x="5416649" y="68190"/>
            <a:ext cx="6020843" cy="386118"/>
            <a:chOff x="5416649" y="68190"/>
            <a:chExt cx="6020843" cy="386118"/>
          </a:xfrm>
        </p:grpSpPr>
        <p:sp>
          <p:nvSpPr>
            <p:cNvPr id="13" name="矩形 12">
              <a:extLst>
                <a:ext uri="{FF2B5EF4-FFF2-40B4-BE49-F238E27FC236}">
                  <a16:creationId xmlns:a16="http://schemas.microsoft.com/office/drawing/2014/main" id="{459C5891-E3B7-4300-810E-508A5E0771D1}"/>
                </a:ext>
              </a:extLst>
            </p:cNvPr>
            <p:cNvSpPr/>
            <p:nvPr/>
          </p:nvSpPr>
          <p:spPr>
            <a:xfrm>
              <a:off x="6974369" y="112736"/>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68190"/>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微软雅黑 Light"/>
                  <a:ea typeface="微软雅黑 Light"/>
                </a:rPr>
                <a:t>项目背景</a:t>
              </a:r>
              <a:endParaRPr kumimoji="0" lang="zh-CN" altLang="en-US" sz="1800" b="0" i="0" u="none" strike="noStrike" kern="1200" cap="none" spc="0" normalizeH="0" baseline="0" noProof="0" dirty="0">
                <a:ln>
                  <a:noFill/>
                </a:ln>
                <a:effectLst/>
                <a:uLnTx/>
                <a:uFillTx/>
                <a:latin typeface="微软雅黑 Light"/>
                <a:ea typeface="微软雅黑 Light"/>
                <a:cs typeface="+mn-cs"/>
              </a:endParaRP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84976"/>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bg1"/>
                  </a:solidFill>
                  <a:effectLst/>
                  <a:uLnTx/>
                  <a:uFillTx/>
                  <a:latin typeface="微软雅黑"/>
                  <a:ea typeface="微软雅黑"/>
                  <a:cs typeface="+mn-cs"/>
                </a:rPr>
                <a:t>研究方案</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84976"/>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预期成果</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84976"/>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各类活动</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74" name="图形 73">
            <a:extLst>
              <a:ext uri="{FF2B5EF4-FFF2-40B4-BE49-F238E27FC236}">
                <a16:creationId xmlns:a16="http://schemas.microsoft.com/office/drawing/2014/main" id="{A163052E-AF28-44B3-993D-2047AA24B2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grpSp>
        <p:nvGrpSpPr>
          <p:cNvPr id="3" name="组合 2">
            <a:extLst>
              <a:ext uri="{FF2B5EF4-FFF2-40B4-BE49-F238E27FC236}">
                <a16:creationId xmlns:a16="http://schemas.microsoft.com/office/drawing/2014/main" id="{676D39F5-BDC0-38AC-545B-FB54D20FCBDA}"/>
              </a:ext>
            </a:extLst>
          </p:cNvPr>
          <p:cNvGrpSpPr/>
          <p:nvPr/>
        </p:nvGrpSpPr>
        <p:grpSpPr>
          <a:xfrm>
            <a:off x="758799" y="708202"/>
            <a:ext cx="4361444" cy="927313"/>
            <a:chOff x="473364" y="2484007"/>
            <a:chExt cx="2526476" cy="927313"/>
          </a:xfrm>
        </p:grpSpPr>
        <p:sp>
          <p:nvSpPr>
            <p:cNvPr id="14" name="文本框 13">
              <a:extLst>
                <a:ext uri="{FF2B5EF4-FFF2-40B4-BE49-F238E27FC236}">
                  <a16:creationId xmlns:a16="http://schemas.microsoft.com/office/drawing/2014/main" id="{85A6D4FE-19C1-CAAE-0230-EC73905612DE}"/>
                </a:ext>
              </a:extLst>
            </p:cNvPr>
            <p:cNvSpPr txBox="1"/>
            <p:nvPr/>
          </p:nvSpPr>
          <p:spPr>
            <a:xfrm>
              <a:off x="606391" y="2484007"/>
              <a:ext cx="239344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dirty="0">
                <a:ln>
                  <a:noFill/>
                </a:ln>
                <a:solidFill>
                  <a:srgbClr val="003F87"/>
                </a:solidFill>
                <a:effectLst/>
                <a:uLnTx/>
                <a:uFillTx/>
                <a:latin typeface="+mj-ea"/>
                <a:ea typeface="+mj-ea"/>
                <a:cs typeface="+mn-cs"/>
              </a:endParaRPr>
            </a:p>
          </p:txBody>
        </p:sp>
        <p:sp>
          <p:nvSpPr>
            <p:cNvPr id="16" name="矩形 15">
              <a:extLst>
                <a:ext uri="{FF2B5EF4-FFF2-40B4-BE49-F238E27FC236}">
                  <a16:creationId xmlns:a16="http://schemas.microsoft.com/office/drawing/2014/main" id="{7069B353-8629-362F-262E-8B547D725E4E}"/>
                </a:ext>
              </a:extLst>
            </p:cNvPr>
            <p:cNvSpPr/>
            <p:nvPr/>
          </p:nvSpPr>
          <p:spPr>
            <a:xfrm>
              <a:off x="473364" y="2585966"/>
              <a:ext cx="2526476" cy="825354"/>
            </a:xfrm>
            <a:prstGeom prst="rect">
              <a:avLst/>
            </a:prstGeom>
          </p:spPr>
          <p:txBody>
            <a:bodyPr wrap="square">
              <a:spAutoFit/>
            </a:bodyPr>
            <a:lstStyle/>
            <a:p>
              <a:pPr marL="0" marR="0" lvl="0" indent="0" defTabSz="914400" rtl="0" eaLnBrk="1" fontAlgn="auto" latinLnBrk="0" hangingPunct="1">
                <a:lnSpc>
                  <a:spcPts val="288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lumMod val="95000"/>
                      <a:lumOff val="5000"/>
                    </a:prstClr>
                  </a:solidFill>
                  <a:effectLst/>
                  <a:uLnTx/>
                  <a:uFillTx/>
                  <a:latin typeface="+mj-ea"/>
                  <a:ea typeface="+mj-ea"/>
                  <a:cs typeface="+mn-cs"/>
                </a:rPr>
                <a:t>1</a:t>
              </a:r>
              <a:r>
                <a:rPr kumimoji="0" lang="zh-CN" altLang="en-US" sz="2400" b="1" i="0" u="none" strike="noStrike" kern="1200" cap="none" spc="0" normalizeH="0" baseline="0" noProof="0" dirty="0">
                  <a:ln>
                    <a:noFill/>
                  </a:ln>
                  <a:solidFill>
                    <a:prstClr val="black">
                      <a:lumMod val="95000"/>
                      <a:lumOff val="5000"/>
                    </a:prstClr>
                  </a:solidFill>
                  <a:effectLst/>
                  <a:uLnTx/>
                  <a:uFillTx/>
                  <a:latin typeface="+mj-ea"/>
                  <a:ea typeface="+mj-ea"/>
                  <a:cs typeface="+mn-cs"/>
                </a:rPr>
                <a:t>、拍摄视频，做本征图像处理</a:t>
              </a:r>
              <a:br>
                <a:rPr kumimoji="0" lang="en-US" altLang="zh-CN" sz="2400" b="1" i="0" u="none" strike="noStrike" kern="1200" cap="none" spc="0" normalizeH="0" baseline="0" noProof="0" dirty="0">
                  <a:ln>
                    <a:noFill/>
                  </a:ln>
                  <a:solidFill>
                    <a:prstClr val="black">
                      <a:lumMod val="95000"/>
                      <a:lumOff val="5000"/>
                    </a:prstClr>
                  </a:solidFill>
                  <a:effectLst/>
                  <a:uLnTx/>
                  <a:uFillTx/>
                  <a:latin typeface="+mj-ea"/>
                  <a:ea typeface="+mj-ea"/>
                  <a:cs typeface="+mn-cs"/>
                </a:rPr>
              </a:br>
              <a:r>
                <a:rPr kumimoji="0" lang="zh-CN" altLang="en-US" sz="2400" b="1" i="0" u="none" strike="noStrike" kern="1200" cap="none" spc="0" normalizeH="0" baseline="0" noProof="0" dirty="0">
                  <a:ln>
                    <a:noFill/>
                  </a:ln>
                  <a:solidFill>
                    <a:prstClr val="black">
                      <a:lumMod val="95000"/>
                      <a:lumOff val="5000"/>
                    </a:prstClr>
                  </a:solidFill>
                  <a:effectLst/>
                  <a:uLnTx/>
                  <a:uFillTx/>
                  <a:latin typeface="+mj-ea"/>
                  <a:ea typeface="+mj-ea"/>
                  <a:cs typeface="+mn-cs"/>
                </a:rPr>
                <a:t>去除原有光影纹理</a:t>
              </a:r>
              <a:endParaRPr kumimoji="0" lang="en-US" altLang="zh-CN" sz="2400" b="1" i="0" u="none" strike="noStrike" kern="1200" cap="none" spc="0" normalizeH="0" baseline="0" noProof="0" dirty="0">
                <a:ln>
                  <a:noFill/>
                </a:ln>
                <a:solidFill>
                  <a:prstClr val="black">
                    <a:lumMod val="95000"/>
                    <a:lumOff val="5000"/>
                  </a:prstClr>
                </a:solidFill>
                <a:effectLst/>
                <a:uLnTx/>
                <a:uFillTx/>
                <a:latin typeface="+mj-ea"/>
                <a:ea typeface="+mj-ea"/>
                <a:cs typeface="+mn-cs"/>
              </a:endParaRPr>
            </a:p>
          </p:txBody>
        </p:sp>
      </p:grpSp>
      <p:sp>
        <p:nvSpPr>
          <p:cNvPr id="18" name="文本框 17">
            <a:extLst>
              <a:ext uri="{FF2B5EF4-FFF2-40B4-BE49-F238E27FC236}">
                <a16:creationId xmlns:a16="http://schemas.microsoft.com/office/drawing/2014/main" id="{C8AAD9B4-A782-641C-01D8-2F2771B240FC}"/>
              </a:ext>
            </a:extLst>
          </p:cNvPr>
          <p:cNvSpPr txBox="1"/>
          <p:nvPr/>
        </p:nvSpPr>
        <p:spPr>
          <a:xfrm>
            <a:off x="8089147" y="1340994"/>
            <a:ext cx="239344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dirty="0">
              <a:ln>
                <a:noFill/>
              </a:ln>
              <a:solidFill>
                <a:srgbClr val="003F87"/>
              </a:solidFill>
              <a:effectLst/>
              <a:uLnTx/>
              <a:uFillTx/>
              <a:latin typeface="微软雅黑"/>
              <a:ea typeface="微软雅黑"/>
              <a:cs typeface="+mn-cs"/>
            </a:endParaRPr>
          </a:p>
        </p:txBody>
      </p:sp>
      <p:sp>
        <p:nvSpPr>
          <p:cNvPr id="28" name="文本框 27">
            <a:extLst>
              <a:ext uri="{FF2B5EF4-FFF2-40B4-BE49-F238E27FC236}">
                <a16:creationId xmlns:a16="http://schemas.microsoft.com/office/drawing/2014/main" id="{FEC08D38-050E-3158-5E07-F3486234E2C1}"/>
              </a:ext>
            </a:extLst>
          </p:cNvPr>
          <p:cNvSpPr txBox="1"/>
          <p:nvPr/>
        </p:nvSpPr>
        <p:spPr>
          <a:xfrm>
            <a:off x="7820940" y="801564"/>
            <a:ext cx="4361444" cy="830997"/>
          </a:xfrm>
          <a:prstGeom prst="rect">
            <a:avLst/>
          </a:prstGeom>
          <a:noFill/>
        </p:spPr>
        <p:txBody>
          <a:bodyPr wrap="square">
            <a:spAutoFit/>
          </a:bodyPr>
          <a:lstStyle/>
          <a:p>
            <a:pPr marL="0" marR="0" lvl="0" indent="0" defTabSz="914400" rtl="0" eaLnBrk="1" fontAlgn="auto" latinLnBrk="0" hangingPunct="1">
              <a:spcBef>
                <a:spcPts val="0"/>
              </a:spcBef>
              <a:spcAft>
                <a:spcPts val="0"/>
              </a:spcAft>
              <a:buClrTx/>
              <a:buSzTx/>
              <a:buFontTx/>
              <a:buNone/>
              <a:tabLst/>
              <a:defRPr/>
            </a:pPr>
            <a:r>
              <a:rPr lang="en-US" altLang="zh-CN" sz="2400" b="1" dirty="0">
                <a:solidFill>
                  <a:prstClr val="black">
                    <a:lumMod val="95000"/>
                    <a:lumOff val="5000"/>
                  </a:prstClr>
                </a:solidFill>
                <a:latin typeface="+mj-ea"/>
                <a:ea typeface="+mj-ea"/>
              </a:rPr>
              <a:t>2</a:t>
            </a:r>
            <a:r>
              <a:rPr lang="zh-CN" altLang="en-US" sz="2400" b="1" dirty="0">
                <a:solidFill>
                  <a:prstClr val="black">
                    <a:lumMod val="95000"/>
                    <a:lumOff val="5000"/>
                  </a:prstClr>
                </a:solidFill>
                <a:latin typeface="+mj-ea"/>
                <a:ea typeface="+mj-ea"/>
              </a:rPr>
              <a:t>、重建三维模型</a:t>
            </a:r>
            <a:br>
              <a:rPr lang="en-US" altLang="zh-CN" sz="2400" b="1" dirty="0">
                <a:solidFill>
                  <a:prstClr val="black">
                    <a:lumMod val="95000"/>
                    <a:lumOff val="5000"/>
                  </a:prstClr>
                </a:solidFill>
                <a:latin typeface="+mj-ea"/>
                <a:ea typeface="+mj-ea"/>
              </a:rPr>
            </a:br>
            <a:r>
              <a:rPr lang="zh-CN" altLang="en-US" sz="2400" b="1" dirty="0">
                <a:solidFill>
                  <a:prstClr val="black">
                    <a:lumMod val="95000"/>
                    <a:lumOff val="5000"/>
                  </a:prstClr>
                </a:solidFill>
                <a:latin typeface="+mj-ea"/>
                <a:ea typeface="+mj-ea"/>
              </a:rPr>
              <a:t>     导入</a:t>
            </a:r>
            <a:r>
              <a:rPr lang="en-US" altLang="zh-CN" sz="2400" b="1" dirty="0">
                <a:solidFill>
                  <a:prstClr val="black">
                    <a:lumMod val="95000"/>
                    <a:lumOff val="5000"/>
                  </a:prstClr>
                </a:solidFill>
                <a:latin typeface="+mj-ea"/>
                <a:ea typeface="+mj-ea"/>
              </a:rPr>
              <a:t>UE</a:t>
            </a:r>
            <a:r>
              <a:rPr lang="zh-CN" altLang="en-US" sz="2400" b="1" dirty="0">
                <a:solidFill>
                  <a:prstClr val="black">
                    <a:lumMod val="95000"/>
                    <a:lumOff val="5000"/>
                  </a:prstClr>
                </a:solidFill>
                <a:latin typeface="+mj-ea"/>
                <a:ea typeface="+mj-ea"/>
              </a:rPr>
              <a:t>，光照模拟</a:t>
            </a:r>
            <a:endParaRPr lang="en-US" altLang="zh-CN" sz="2400" b="1" dirty="0">
              <a:solidFill>
                <a:prstClr val="black">
                  <a:lumMod val="95000"/>
                  <a:lumOff val="5000"/>
                </a:prstClr>
              </a:solidFill>
              <a:latin typeface="+mj-ea"/>
              <a:ea typeface="+mj-ea"/>
            </a:endParaRPr>
          </a:p>
        </p:txBody>
      </p:sp>
      <p:sp>
        <p:nvSpPr>
          <p:cNvPr id="30" name="文本框 29">
            <a:extLst>
              <a:ext uri="{FF2B5EF4-FFF2-40B4-BE49-F238E27FC236}">
                <a16:creationId xmlns:a16="http://schemas.microsoft.com/office/drawing/2014/main" id="{574D4F4D-C625-12A1-F31D-129F36CDBF36}"/>
              </a:ext>
            </a:extLst>
          </p:cNvPr>
          <p:cNvSpPr txBox="1"/>
          <p:nvPr/>
        </p:nvSpPr>
        <p:spPr>
          <a:xfrm>
            <a:off x="758799" y="3679313"/>
            <a:ext cx="3512006" cy="830997"/>
          </a:xfrm>
          <a:prstGeom prst="rect">
            <a:avLst/>
          </a:prstGeom>
          <a:noFill/>
        </p:spPr>
        <p:txBody>
          <a:bodyPr wrap="square">
            <a:spAutoFit/>
          </a:bodyPr>
          <a:lstStyle/>
          <a:p>
            <a:pPr marL="0" marR="0" lvl="0" indent="0" defTabSz="914400" rtl="0" eaLnBrk="1" fontAlgn="auto" latinLnBrk="0" hangingPunct="1">
              <a:spcBef>
                <a:spcPts val="0"/>
              </a:spcBef>
              <a:spcAft>
                <a:spcPts val="0"/>
              </a:spcAft>
              <a:buClrTx/>
              <a:buSzTx/>
              <a:buFontTx/>
              <a:buNone/>
              <a:tabLst/>
              <a:defRPr/>
            </a:pPr>
            <a:r>
              <a:rPr lang="en-US" altLang="zh-CN" sz="2400" b="1" dirty="0">
                <a:solidFill>
                  <a:prstClr val="black">
                    <a:lumMod val="95000"/>
                    <a:lumOff val="5000"/>
                  </a:prstClr>
                </a:solidFill>
                <a:latin typeface="+mj-ea"/>
                <a:ea typeface="+mj-ea"/>
              </a:rPr>
              <a:t>3</a:t>
            </a:r>
            <a:r>
              <a:rPr lang="zh-CN" altLang="en-US" sz="2400" b="1" dirty="0">
                <a:solidFill>
                  <a:prstClr val="black">
                    <a:lumMod val="95000"/>
                    <a:lumOff val="5000"/>
                  </a:prstClr>
                </a:solidFill>
                <a:latin typeface="+mj-ea"/>
                <a:ea typeface="+mj-ea"/>
              </a:rPr>
              <a:t>、交互系统设计开发，处理流程的封装</a:t>
            </a:r>
            <a:endParaRPr lang="en-US" altLang="zh-CN" sz="2400" b="1" dirty="0">
              <a:solidFill>
                <a:prstClr val="black">
                  <a:lumMod val="95000"/>
                  <a:lumOff val="5000"/>
                </a:prstClr>
              </a:solidFill>
              <a:latin typeface="+mj-ea"/>
              <a:ea typeface="+mj-ea"/>
            </a:endParaRPr>
          </a:p>
        </p:txBody>
      </p:sp>
      <p:sp>
        <p:nvSpPr>
          <p:cNvPr id="32" name="文本框 31">
            <a:extLst>
              <a:ext uri="{FF2B5EF4-FFF2-40B4-BE49-F238E27FC236}">
                <a16:creationId xmlns:a16="http://schemas.microsoft.com/office/drawing/2014/main" id="{8C58D4D4-672C-06C5-56E0-5B7DB54F8124}"/>
              </a:ext>
            </a:extLst>
          </p:cNvPr>
          <p:cNvSpPr txBox="1"/>
          <p:nvPr/>
        </p:nvSpPr>
        <p:spPr>
          <a:xfrm>
            <a:off x="7820940" y="3679313"/>
            <a:ext cx="3483195" cy="728533"/>
          </a:xfrm>
          <a:prstGeom prst="rect">
            <a:avLst/>
          </a:prstGeom>
          <a:noFill/>
        </p:spPr>
        <p:txBody>
          <a:bodyPr wrap="square">
            <a:spAutoFit/>
          </a:bodyPr>
          <a:lstStyle/>
          <a:p>
            <a:pPr marL="0" marR="0" lvl="0" indent="0" defTabSz="914400" rtl="0" eaLnBrk="1" fontAlgn="auto" latinLnBrk="0" hangingPunct="1">
              <a:lnSpc>
                <a:spcPct val="200000"/>
              </a:lnSpc>
              <a:spcBef>
                <a:spcPts val="0"/>
              </a:spcBef>
              <a:spcAft>
                <a:spcPts val="0"/>
              </a:spcAft>
              <a:buClrTx/>
              <a:buSzTx/>
              <a:buFontTx/>
              <a:buNone/>
              <a:tabLst/>
              <a:defRPr/>
            </a:pPr>
            <a:r>
              <a:rPr lang="en-US" altLang="zh-CN" sz="2400" b="1" dirty="0">
                <a:solidFill>
                  <a:prstClr val="black">
                    <a:lumMod val="95000"/>
                    <a:lumOff val="5000"/>
                  </a:prstClr>
                </a:solidFill>
                <a:latin typeface="+mj-ea"/>
                <a:ea typeface="+mj-ea"/>
              </a:rPr>
              <a:t>4</a:t>
            </a:r>
            <a:r>
              <a:rPr lang="zh-CN" altLang="en-US" sz="2400" b="1" dirty="0">
                <a:solidFill>
                  <a:prstClr val="black">
                    <a:lumMod val="95000"/>
                    <a:lumOff val="5000"/>
                  </a:prstClr>
                </a:solidFill>
                <a:latin typeface="+mj-ea"/>
                <a:ea typeface="+mj-ea"/>
              </a:rPr>
              <a:t>、调试与迭代优化</a:t>
            </a:r>
            <a:endParaRPr lang="en-US" altLang="zh-CN" sz="2400" b="1" dirty="0">
              <a:solidFill>
                <a:prstClr val="black">
                  <a:lumMod val="95000"/>
                  <a:lumOff val="5000"/>
                </a:prstClr>
              </a:solidFill>
              <a:latin typeface="+mj-ea"/>
              <a:ea typeface="+mj-ea"/>
            </a:endParaRPr>
          </a:p>
        </p:txBody>
      </p:sp>
      <p:pic>
        <p:nvPicPr>
          <p:cNvPr id="4100" name="Picture 4">
            <a:extLst>
              <a:ext uri="{FF2B5EF4-FFF2-40B4-BE49-F238E27FC236}">
                <a16:creationId xmlns:a16="http://schemas.microsoft.com/office/drawing/2014/main" id="{1DEA866E-A036-40C4-8917-494B8C2DDB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85122" y="1687167"/>
            <a:ext cx="2811383" cy="170588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71E4B58F-EE1A-8D2A-9618-67033964A4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8184" y="4710809"/>
            <a:ext cx="2602438" cy="161844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C9411463-777F-6482-37C9-1B7FCC8F6C2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268" t="12739" r="2959" b="11755"/>
          <a:stretch/>
        </p:blipFill>
        <p:spPr bwMode="auto">
          <a:xfrm>
            <a:off x="8044840" y="4575930"/>
            <a:ext cx="2706791" cy="1753327"/>
          </a:xfrm>
          <a:prstGeom prst="rect">
            <a:avLst/>
          </a:prstGeom>
          <a:noFill/>
          <a:extLst>
            <a:ext uri="{909E8E84-426E-40DD-AFC4-6F175D3DCCD1}">
              <a14:hiddenFill xmlns:a14="http://schemas.microsoft.com/office/drawing/2010/main">
                <a:solidFill>
                  <a:srgbClr val="FFFFFF"/>
                </a:solidFill>
              </a14:hiddenFill>
            </a:ext>
          </a:extLst>
        </p:spPr>
      </p:pic>
      <p:pic>
        <p:nvPicPr>
          <p:cNvPr id="33" name="图片 32">
            <a:extLst>
              <a:ext uri="{FF2B5EF4-FFF2-40B4-BE49-F238E27FC236}">
                <a16:creationId xmlns:a16="http://schemas.microsoft.com/office/drawing/2014/main" id="{C363F8BA-EF36-DAEC-A459-9D7521138BB2}"/>
              </a:ext>
            </a:extLst>
          </p:cNvPr>
          <p:cNvPicPr>
            <a:picLocks noChangeAspect="1"/>
          </p:cNvPicPr>
          <p:nvPr/>
        </p:nvPicPr>
        <p:blipFill>
          <a:blip r:embed="rId8"/>
          <a:stretch>
            <a:fillRect/>
          </a:stretch>
        </p:blipFill>
        <p:spPr>
          <a:xfrm>
            <a:off x="10725590" y="2705623"/>
            <a:ext cx="637606" cy="693693"/>
          </a:xfrm>
          <a:prstGeom prst="rect">
            <a:avLst/>
          </a:prstGeom>
        </p:spPr>
      </p:pic>
      <p:pic>
        <p:nvPicPr>
          <p:cNvPr id="19" name="Picture 2">
            <a:extLst>
              <a:ext uri="{FF2B5EF4-FFF2-40B4-BE49-F238E27FC236}">
                <a16:creationId xmlns:a16="http://schemas.microsoft.com/office/drawing/2014/main" id="{36E87A08-90E0-C94F-B0A9-8EAB0E5A4E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8443" y="1751054"/>
            <a:ext cx="2636789" cy="1642000"/>
          </a:xfrm>
          <a:prstGeom prst="rect">
            <a:avLst/>
          </a:prstGeom>
          <a:noFill/>
          <a:extLst>
            <a:ext uri="{909E8E84-426E-40DD-AFC4-6F175D3DCCD1}">
              <a14:hiddenFill xmlns:a14="http://schemas.microsoft.com/office/drawing/2010/main">
                <a:solidFill>
                  <a:srgbClr val="FFFFFF"/>
                </a:solidFill>
              </a14:hiddenFill>
            </a:ext>
          </a:extLst>
        </p:spPr>
      </p:pic>
      <p:sp>
        <p:nvSpPr>
          <p:cNvPr id="29" name="矩形 28">
            <a:extLst>
              <a:ext uri="{FF2B5EF4-FFF2-40B4-BE49-F238E27FC236}">
                <a16:creationId xmlns:a16="http://schemas.microsoft.com/office/drawing/2014/main" id="{CCECC307-8398-BB7E-38FB-FA4F5F741D3D}"/>
              </a:ext>
            </a:extLst>
          </p:cNvPr>
          <p:cNvSpPr/>
          <p:nvPr/>
        </p:nvSpPr>
        <p:spPr>
          <a:xfrm>
            <a:off x="4095117" y="2637683"/>
            <a:ext cx="3483195" cy="2059039"/>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31" name="文本框 30">
            <a:extLst>
              <a:ext uri="{FF2B5EF4-FFF2-40B4-BE49-F238E27FC236}">
                <a16:creationId xmlns:a16="http://schemas.microsoft.com/office/drawing/2014/main" id="{5B4A69CD-2BBC-CBDF-880A-1849408788F9}"/>
              </a:ext>
            </a:extLst>
          </p:cNvPr>
          <p:cNvSpPr txBox="1"/>
          <p:nvPr/>
        </p:nvSpPr>
        <p:spPr>
          <a:xfrm>
            <a:off x="4792132" y="3353049"/>
            <a:ext cx="2607734" cy="646331"/>
          </a:xfrm>
          <a:prstGeom prst="rect">
            <a:avLst/>
          </a:prstGeom>
          <a:noFill/>
        </p:spPr>
        <p:txBody>
          <a:bodyPr wrap="square" rtlCol="0">
            <a:spAutoFit/>
          </a:bodyPr>
          <a:lstStyle/>
          <a:p>
            <a:r>
              <a:rPr kumimoji="1" lang="zh-CN" altLang="en-US" sz="3600">
                <a:solidFill>
                  <a:schemeClr val="bg1"/>
                </a:solidFill>
                <a:latin typeface="STZhongsong" panose="02010600040101010101" pitchFamily="2" charset="-122"/>
                <a:ea typeface="STZhongsong" panose="02010600040101010101" pitchFamily="2" charset="-122"/>
              </a:rPr>
              <a:t>研究方案</a:t>
            </a:r>
            <a:endParaRPr kumimoji="1" lang="en-US" altLang="zh-CN" sz="3600">
              <a:solidFill>
                <a:schemeClr val="bg1"/>
              </a:solidFill>
              <a:latin typeface="STZhongsong" panose="02010600040101010101" pitchFamily="2" charset="-122"/>
              <a:ea typeface="STZhongsong" panose="02010600040101010101" pitchFamily="2" charset="-122"/>
            </a:endParaRPr>
          </a:p>
        </p:txBody>
      </p:sp>
    </p:spTree>
    <p:extLst>
      <p:ext uri="{BB962C8B-B14F-4D97-AF65-F5344CB8AC3E}">
        <p14:creationId xmlns:p14="http://schemas.microsoft.com/office/powerpoint/2010/main" val="4125318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4100"/>
                                        </p:tgtEl>
                                        <p:attrNameLst>
                                          <p:attrName>style.visibility</p:attrName>
                                        </p:attrNameLst>
                                      </p:cBhvr>
                                      <p:to>
                                        <p:strVal val="visible"/>
                                      </p:to>
                                    </p:set>
                                    <p:animEffect transition="in" filter="wipe(down)">
                                      <p:cBhvr>
                                        <p:cTn id="10" dur="500"/>
                                        <p:tgtEl>
                                          <p:spTgt spid="410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down)">
                                      <p:cBhvr>
                                        <p:cTn id="13" dur="500"/>
                                        <p:tgtEl>
                                          <p:spTgt spid="2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down)">
                                      <p:cBhvr>
                                        <p:cTn id="16" dur="500"/>
                                        <p:tgtEl>
                                          <p:spTgt spid="32"/>
                                        </p:tgtEl>
                                      </p:cBhvr>
                                    </p:animEffect>
                                  </p:childTnLst>
                                </p:cTn>
                              </p:par>
                              <p:par>
                                <p:cTn id="17" presetID="22" presetClass="entr" presetSubtype="4" fill="hold" nodeType="withEffect">
                                  <p:stCondLst>
                                    <p:cond delay="0"/>
                                  </p:stCondLst>
                                  <p:childTnLst>
                                    <p:set>
                                      <p:cBhvr>
                                        <p:cTn id="18" dur="1" fill="hold">
                                          <p:stCondLst>
                                            <p:cond delay="0"/>
                                          </p:stCondLst>
                                        </p:cTn>
                                        <p:tgtEl>
                                          <p:spTgt spid="4104"/>
                                        </p:tgtEl>
                                        <p:attrNameLst>
                                          <p:attrName>style.visibility</p:attrName>
                                        </p:attrNameLst>
                                      </p:cBhvr>
                                      <p:to>
                                        <p:strVal val="visible"/>
                                      </p:to>
                                    </p:set>
                                    <p:animEffect transition="in" filter="wipe(down)">
                                      <p:cBhvr>
                                        <p:cTn id="19" dur="500"/>
                                        <p:tgtEl>
                                          <p:spTgt spid="4104"/>
                                        </p:tgtEl>
                                      </p:cBhvr>
                                    </p:animEffect>
                                  </p:childTnLst>
                                </p:cTn>
                              </p:par>
                              <p:par>
                                <p:cTn id="20" presetID="22" presetClass="entr" presetSubtype="4"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down)">
                                      <p:cBhvr>
                                        <p:cTn id="22" dur="500"/>
                                        <p:tgtEl>
                                          <p:spTgt spid="33"/>
                                        </p:tgtEl>
                                      </p:cBhvr>
                                    </p:animEffect>
                                  </p:childTnLst>
                                </p:cTn>
                              </p:par>
                              <p:par>
                                <p:cTn id="23" presetID="22" presetClass="entr" presetSubtype="4" fill="hold" nodeType="withEffect">
                                  <p:stCondLst>
                                    <p:cond delay="0"/>
                                  </p:stCondLst>
                                  <p:childTnLst>
                                    <p:set>
                                      <p:cBhvr>
                                        <p:cTn id="24" dur="1" fill="hold">
                                          <p:stCondLst>
                                            <p:cond delay="0"/>
                                          </p:stCondLst>
                                        </p:cTn>
                                        <p:tgtEl>
                                          <p:spTgt spid="4102"/>
                                        </p:tgtEl>
                                        <p:attrNameLst>
                                          <p:attrName>style.visibility</p:attrName>
                                        </p:attrNameLst>
                                      </p:cBhvr>
                                      <p:to>
                                        <p:strVal val="visible"/>
                                      </p:to>
                                    </p:set>
                                    <p:animEffect transition="in" filter="wipe(down)">
                                      <p:cBhvr>
                                        <p:cTn id="25" dur="500"/>
                                        <p:tgtEl>
                                          <p:spTgt spid="4102"/>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wipe(down)">
                                      <p:cBhvr>
                                        <p:cTn id="28" dur="500"/>
                                        <p:tgtEl>
                                          <p:spTgt spid="30"/>
                                        </p:tgtEl>
                                      </p:cBhvr>
                                    </p:animEffect>
                                  </p:childTnLst>
                                </p:cTn>
                              </p:par>
                              <p:par>
                                <p:cTn id="29" presetID="22" presetClass="entr" presetSubtype="4"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down)">
                                      <p:cBhvr>
                                        <p:cTn id="3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P spid="3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0" y="583849"/>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5" name="组合 14">
            <a:extLst>
              <a:ext uri="{FF2B5EF4-FFF2-40B4-BE49-F238E27FC236}">
                <a16:creationId xmlns:a16="http://schemas.microsoft.com/office/drawing/2014/main" id="{2136C1D4-5090-493A-95DD-511F4C83D186}"/>
              </a:ext>
            </a:extLst>
          </p:cNvPr>
          <p:cNvGrpSpPr/>
          <p:nvPr/>
        </p:nvGrpSpPr>
        <p:grpSpPr>
          <a:xfrm>
            <a:off x="5416649" y="68190"/>
            <a:ext cx="6020843" cy="386118"/>
            <a:chOff x="5416649" y="68190"/>
            <a:chExt cx="6020843" cy="386118"/>
          </a:xfrm>
        </p:grpSpPr>
        <p:sp>
          <p:nvSpPr>
            <p:cNvPr id="13" name="矩形 12">
              <a:extLst>
                <a:ext uri="{FF2B5EF4-FFF2-40B4-BE49-F238E27FC236}">
                  <a16:creationId xmlns:a16="http://schemas.microsoft.com/office/drawing/2014/main" id="{459C5891-E3B7-4300-810E-508A5E0771D1}"/>
                </a:ext>
              </a:extLst>
            </p:cNvPr>
            <p:cNvSpPr/>
            <p:nvPr/>
          </p:nvSpPr>
          <p:spPr>
            <a:xfrm>
              <a:off x="6974369" y="112736"/>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68190"/>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微软雅黑 Light"/>
                  <a:ea typeface="微软雅黑 Light"/>
                </a:rPr>
                <a:t>项目背景</a:t>
              </a:r>
              <a:endParaRPr kumimoji="0" lang="zh-CN" altLang="en-US" sz="1800" b="0" i="0" u="none" strike="noStrike" kern="1200" cap="none" spc="0" normalizeH="0" baseline="0" noProof="0" dirty="0">
                <a:ln>
                  <a:noFill/>
                </a:ln>
                <a:effectLst/>
                <a:uLnTx/>
                <a:uFillTx/>
                <a:latin typeface="微软雅黑 Light"/>
                <a:ea typeface="微软雅黑 Light"/>
                <a:cs typeface="+mn-cs"/>
              </a:endParaRP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84976"/>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bg1"/>
                  </a:solidFill>
                  <a:effectLst/>
                  <a:uLnTx/>
                  <a:uFillTx/>
                  <a:latin typeface="微软雅黑"/>
                  <a:ea typeface="微软雅黑"/>
                  <a:cs typeface="+mn-cs"/>
                </a:rPr>
                <a:t>研究方案</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84976"/>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预期成果</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84976"/>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创新之处</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grpSp>
        <p:nvGrpSpPr>
          <p:cNvPr id="75" name="组合 74">
            <a:extLst>
              <a:ext uri="{FF2B5EF4-FFF2-40B4-BE49-F238E27FC236}">
                <a16:creationId xmlns:a16="http://schemas.microsoft.com/office/drawing/2014/main" id="{B99284E2-8422-4020-B58E-D3BE4D29B27C}"/>
              </a:ext>
            </a:extLst>
          </p:cNvPr>
          <p:cNvGrpSpPr/>
          <p:nvPr/>
        </p:nvGrpSpPr>
        <p:grpSpPr>
          <a:xfrm>
            <a:off x="10087496" y="2381499"/>
            <a:ext cx="1387153" cy="1200329"/>
            <a:chOff x="650068" y="2823493"/>
            <a:chExt cx="1858740" cy="1693278"/>
          </a:xfrm>
        </p:grpSpPr>
        <p:sp>
          <p:nvSpPr>
            <p:cNvPr id="76" name="六边形 75">
              <a:extLst>
                <a:ext uri="{FF2B5EF4-FFF2-40B4-BE49-F238E27FC236}">
                  <a16:creationId xmlns:a16="http://schemas.microsoft.com/office/drawing/2014/main" id="{60D15526-53B2-45D1-8F28-216AD16B85B3}"/>
                </a:ext>
              </a:extLst>
            </p:cNvPr>
            <p:cNvSpPr/>
            <p:nvPr/>
          </p:nvSpPr>
          <p:spPr>
            <a:xfrm>
              <a:off x="650068" y="2823493"/>
              <a:ext cx="1858740" cy="1693278"/>
            </a:xfrm>
            <a:prstGeom prst="hexagon">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78" name="六边形 77">
              <a:extLst>
                <a:ext uri="{FF2B5EF4-FFF2-40B4-BE49-F238E27FC236}">
                  <a16:creationId xmlns:a16="http://schemas.microsoft.com/office/drawing/2014/main" id="{1667DB4C-16F7-4266-866B-4737E7D5278A}"/>
                </a:ext>
              </a:extLst>
            </p:cNvPr>
            <p:cNvSpPr/>
            <p:nvPr/>
          </p:nvSpPr>
          <p:spPr>
            <a:xfrm>
              <a:off x="1071414" y="3207753"/>
              <a:ext cx="1015121" cy="924757"/>
            </a:xfrm>
            <a:prstGeom prst="hexag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微软雅黑"/>
                  <a:ea typeface="微软雅黑"/>
                  <a:cs typeface="+mn-cs"/>
                </a:rPr>
                <a:t>1</a:t>
              </a:r>
              <a:endParaRPr kumimoji="0" lang="zh-CN" altLang="en-US" sz="2800" b="0" i="0" u="none" strike="noStrike" kern="1200" cap="none" spc="0" normalizeH="0" baseline="0" noProof="0" dirty="0">
                <a:ln>
                  <a:noFill/>
                </a:ln>
                <a:solidFill>
                  <a:prstClr val="white"/>
                </a:solidFill>
                <a:effectLst/>
                <a:uLnTx/>
                <a:uFillTx/>
                <a:latin typeface="微软雅黑"/>
                <a:ea typeface="微软雅黑"/>
                <a:cs typeface="+mn-cs"/>
              </a:endParaRPr>
            </a:p>
          </p:txBody>
        </p:sp>
      </p:grpSp>
      <p:grpSp>
        <p:nvGrpSpPr>
          <p:cNvPr id="91" name="组合 90">
            <a:extLst>
              <a:ext uri="{FF2B5EF4-FFF2-40B4-BE49-F238E27FC236}">
                <a16:creationId xmlns:a16="http://schemas.microsoft.com/office/drawing/2014/main" id="{6423E3CA-887B-44CE-918E-572609B8B220}"/>
              </a:ext>
            </a:extLst>
          </p:cNvPr>
          <p:cNvGrpSpPr/>
          <p:nvPr/>
        </p:nvGrpSpPr>
        <p:grpSpPr>
          <a:xfrm>
            <a:off x="9557264" y="3766558"/>
            <a:ext cx="2531325" cy="1277920"/>
            <a:chOff x="4699643" y="1793985"/>
            <a:chExt cx="2403857" cy="1277920"/>
          </a:xfrm>
        </p:grpSpPr>
        <p:sp>
          <p:nvSpPr>
            <p:cNvPr id="92" name="文本框 91">
              <a:extLst>
                <a:ext uri="{FF2B5EF4-FFF2-40B4-BE49-F238E27FC236}">
                  <a16:creationId xmlns:a16="http://schemas.microsoft.com/office/drawing/2014/main" id="{4AED156E-9F4F-460D-BF8D-CE6ADDAC60E3}"/>
                </a:ext>
              </a:extLst>
            </p:cNvPr>
            <p:cNvSpPr txBox="1"/>
            <p:nvPr/>
          </p:nvSpPr>
          <p:spPr>
            <a:xfrm>
              <a:off x="4699643" y="1793985"/>
              <a:ext cx="240385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chemeClr val="accent1">
                      <a:lumMod val="75000"/>
                    </a:schemeClr>
                  </a:solidFill>
                  <a:effectLst/>
                  <a:uLnTx/>
                  <a:uFillTx/>
                  <a:latin typeface="微软雅黑"/>
                  <a:ea typeface="微软雅黑"/>
                  <a:cs typeface="+mn-cs"/>
                </a:rPr>
                <a:t>Intrinsic Image Decompostion</a:t>
              </a:r>
            </a:p>
          </p:txBody>
        </p:sp>
        <p:sp>
          <p:nvSpPr>
            <p:cNvPr id="93" name="矩形 92">
              <a:extLst>
                <a:ext uri="{FF2B5EF4-FFF2-40B4-BE49-F238E27FC236}">
                  <a16:creationId xmlns:a16="http://schemas.microsoft.com/office/drawing/2014/main" id="{A3006531-0C62-47B7-A732-A998E926EEA7}"/>
                </a:ext>
              </a:extLst>
            </p:cNvPr>
            <p:cNvSpPr/>
            <p:nvPr/>
          </p:nvSpPr>
          <p:spPr>
            <a:xfrm>
              <a:off x="4758482" y="2611010"/>
              <a:ext cx="2249186" cy="460895"/>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black">
                    <a:lumMod val="95000"/>
                    <a:lumOff val="5000"/>
                  </a:prstClr>
                </a:solidFill>
                <a:effectLst/>
                <a:uLnTx/>
                <a:uFillTx/>
                <a:latin typeface="+mn-ea"/>
              </a:endParaRPr>
            </a:p>
          </p:txBody>
        </p:sp>
      </p:grpSp>
      <p:sp>
        <p:nvSpPr>
          <p:cNvPr id="22" name="文本框 21">
            <a:extLst>
              <a:ext uri="{FF2B5EF4-FFF2-40B4-BE49-F238E27FC236}">
                <a16:creationId xmlns:a16="http://schemas.microsoft.com/office/drawing/2014/main" id="{60485164-2087-79CE-2142-DD85A4512CBB}"/>
              </a:ext>
            </a:extLst>
          </p:cNvPr>
          <p:cNvSpPr txBox="1"/>
          <p:nvPr/>
        </p:nvSpPr>
        <p:spPr>
          <a:xfrm>
            <a:off x="5375667" y="3117131"/>
            <a:ext cx="4069171" cy="2677656"/>
          </a:xfrm>
          <a:prstGeom prst="rect">
            <a:avLst/>
          </a:prstGeom>
          <a:noFill/>
        </p:spPr>
        <p:txBody>
          <a:bodyPr wrap="square">
            <a:spAutoFit/>
          </a:bodyPr>
          <a:lstStyle/>
          <a:p>
            <a:r>
              <a:rPr lang="zh-CN" altLang="en-US" sz="2400" b="0" i="0" u="none" strike="noStrike">
                <a:solidFill>
                  <a:srgbClr val="101214"/>
                </a:solidFill>
                <a:effectLst/>
                <a:latin typeface="PingFang SC" panose="020B0400000000000000" pitchFamily="34" charset="-122"/>
                <a:ea typeface="PingFang SC" panose="020B0400000000000000" pitchFamily="34" charset="-122"/>
              </a:rPr>
              <a:t>在</a:t>
            </a:r>
            <a:r>
              <a:rPr lang="zh-CN" altLang="en-US" sz="2400">
                <a:solidFill>
                  <a:srgbClr val="101214"/>
                </a:solidFill>
                <a:latin typeface="PingFang SC" panose="020B0400000000000000" pitchFamily="34" charset="-122"/>
                <a:ea typeface="PingFang SC" panose="020B0400000000000000" pitchFamily="34" charset="-122"/>
              </a:rPr>
              <a:t>假设</a:t>
            </a:r>
            <a:r>
              <a:rPr lang="en-US" altLang="zh-CN" sz="2400" b="0" i="0" u="none" strike="noStrike">
                <a:solidFill>
                  <a:srgbClr val="101214"/>
                </a:solidFill>
                <a:effectLst/>
                <a:latin typeface="PingFang SC" panose="020B0400000000000000" pitchFamily="34" charset="-122"/>
                <a:ea typeface="PingFang SC" panose="020B0400000000000000" pitchFamily="34" charset="-122"/>
              </a:rPr>
              <a:t>Lambertian</a:t>
            </a:r>
            <a:r>
              <a:rPr lang="zh-CN" altLang="en-US" sz="2400" b="0" i="0" u="none" strike="noStrike">
                <a:solidFill>
                  <a:srgbClr val="101214"/>
                </a:solidFill>
                <a:effectLst/>
                <a:latin typeface="PingFang SC" panose="020B0400000000000000" pitchFamily="34" charset="-122"/>
                <a:ea typeface="PingFang SC" panose="020B0400000000000000" pitchFamily="34" charset="-122"/>
              </a:rPr>
              <a:t>曲面之下，基于局部线性嵌入框架构建表面法线约束，可以“促进阴影层处理上全局一致性”。</a:t>
            </a:r>
            <a:endParaRPr lang="en-US" altLang="zh-CN" sz="2400" b="0" i="0" u="none" strike="noStrike">
              <a:solidFill>
                <a:srgbClr val="101214"/>
              </a:solidFill>
              <a:effectLst/>
              <a:latin typeface="PingFang SC" panose="020B0400000000000000" pitchFamily="34" charset="-122"/>
              <a:ea typeface="PingFang SC" panose="020B0400000000000000" pitchFamily="34" charset="-122"/>
            </a:endParaRPr>
          </a:p>
          <a:p>
            <a:endParaRPr lang="en-US" altLang="zh-CN">
              <a:solidFill>
                <a:srgbClr val="101214"/>
              </a:solidFill>
              <a:latin typeface="PingFang SC" panose="020B0400000000000000" pitchFamily="34" charset="-122"/>
              <a:ea typeface="PingFang SC" panose="020B0400000000000000" pitchFamily="34" charset="-122"/>
            </a:endParaRPr>
          </a:p>
          <a:p>
            <a:r>
              <a:rPr lang="en-US" altLang="zh-CN">
                <a:solidFill>
                  <a:srgbClr val="101214"/>
                </a:solidFill>
                <a:latin typeface="PingFang SC" panose="020B0400000000000000" pitchFamily="34" charset="-122"/>
                <a:ea typeface="PingFang SC" panose="020B0400000000000000" pitchFamily="34" charset="-122"/>
              </a:rPr>
              <a:t>Based on this technology we expect to remove the shade texture from image inputs.</a:t>
            </a:r>
            <a:endParaRPr lang="en-US" altLang="zh-CN" b="0" i="0" u="none" strike="noStrike">
              <a:solidFill>
                <a:srgbClr val="101214"/>
              </a:solidFill>
              <a:effectLst/>
              <a:latin typeface="PingFang SC" panose="020B0400000000000000" pitchFamily="34" charset="-122"/>
              <a:ea typeface="PingFang SC" panose="020B0400000000000000" pitchFamily="34" charset="-122"/>
            </a:endParaRPr>
          </a:p>
        </p:txBody>
      </p:sp>
      <p:sp>
        <p:nvSpPr>
          <p:cNvPr id="24" name="文本框 23">
            <a:extLst>
              <a:ext uri="{FF2B5EF4-FFF2-40B4-BE49-F238E27FC236}">
                <a16:creationId xmlns:a16="http://schemas.microsoft.com/office/drawing/2014/main" id="{EE3928CE-155C-D900-0A1E-EF5565AD7EF9}"/>
              </a:ext>
            </a:extLst>
          </p:cNvPr>
          <p:cNvSpPr txBox="1"/>
          <p:nvPr/>
        </p:nvSpPr>
        <p:spPr>
          <a:xfrm>
            <a:off x="5375667" y="1315778"/>
            <a:ext cx="4069171" cy="1477328"/>
          </a:xfrm>
          <a:prstGeom prst="rect">
            <a:avLst/>
          </a:prstGeom>
          <a:noFill/>
        </p:spPr>
        <p:txBody>
          <a:bodyPr wrap="square">
            <a:spAutoFit/>
          </a:bodyPr>
          <a:lstStyle/>
          <a:p>
            <a:r>
              <a:rPr lang="en-US" altLang="zh-CN" b="0" i="0" u="none" strike="noStrike">
                <a:solidFill>
                  <a:srgbClr val="101214"/>
                </a:solidFill>
                <a:effectLst/>
                <a:latin typeface="PingFang SC" panose="020B0400000000000000" pitchFamily="34" charset="-122"/>
                <a:ea typeface="PingFang SC" panose="020B0400000000000000" pitchFamily="34" charset="-122"/>
              </a:rPr>
              <a:t>Assuming Lambertian surfaces, we formulate the constraint based on a locally linear embedding framework to promote local and global consistency on the shading layer. </a:t>
            </a:r>
            <a:endParaRPr lang="zh-CN" altLang="en-US"/>
          </a:p>
        </p:txBody>
      </p:sp>
      <p:pic>
        <p:nvPicPr>
          <p:cNvPr id="12" name="图片 11">
            <a:extLst>
              <a:ext uri="{FF2B5EF4-FFF2-40B4-BE49-F238E27FC236}">
                <a16:creationId xmlns:a16="http://schemas.microsoft.com/office/drawing/2014/main" id="{73B3475A-F07B-3F92-F2BD-5A9D2816F17D}"/>
              </a:ext>
            </a:extLst>
          </p:cNvPr>
          <p:cNvPicPr>
            <a:picLocks noChangeAspect="1"/>
          </p:cNvPicPr>
          <p:nvPr/>
        </p:nvPicPr>
        <p:blipFill>
          <a:blip r:embed="rId3"/>
          <a:stretch>
            <a:fillRect/>
          </a:stretch>
        </p:blipFill>
        <p:spPr>
          <a:xfrm>
            <a:off x="473661" y="862319"/>
            <a:ext cx="3892384" cy="4959651"/>
          </a:xfrm>
          <a:prstGeom prst="rect">
            <a:avLst/>
          </a:prstGeom>
        </p:spPr>
      </p:pic>
      <p:pic>
        <p:nvPicPr>
          <p:cNvPr id="3" name="图片 2">
            <a:extLst>
              <a:ext uri="{FF2B5EF4-FFF2-40B4-BE49-F238E27FC236}">
                <a16:creationId xmlns:a16="http://schemas.microsoft.com/office/drawing/2014/main" id="{4510867A-57A4-536B-F226-30DD97359C47}"/>
              </a:ext>
            </a:extLst>
          </p:cNvPr>
          <p:cNvPicPr>
            <a:picLocks noChangeAspect="1"/>
          </p:cNvPicPr>
          <p:nvPr/>
        </p:nvPicPr>
        <p:blipFill>
          <a:blip r:embed="rId4"/>
          <a:stretch>
            <a:fillRect/>
          </a:stretch>
        </p:blipFill>
        <p:spPr>
          <a:xfrm>
            <a:off x="1810847" y="1608214"/>
            <a:ext cx="3243491" cy="4760022"/>
          </a:xfrm>
          <a:prstGeom prst="rect">
            <a:avLst/>
          </a:prstGeom>
        </p:spPr>
      </p:pic>
      <p:sp>
        <p:nvSpPr>
          <p:cNvPr id="18" name="文本框 17">
            <a:extLst>
              <a:ext uri="{FF2B5EF4-FFF2-40B4-BE49-F238E27FC236}">
                <a16:creationId xmlns:a16="http://schemas.microsoft.com/office/drawing/2014/main" id="{933C7B9A-3553-CD55-1C05-D8F018B75A21}"/>
              </a:ext>
            </a:extLst>
          </p:cNvPr>
          <p:cNvSpPr txBox="1"/>
          <p:nvPr/>
        </p:nvSpPr>
        <p:spPr>
          <a:xfrm>
            <a:off x="473661" y="6191266"/>
            <a:ext cx="2100206" cy="369332"/>
          </a:xfrm>
          <a:prstGeom prst="rect">
            <a:avLst/>
          </a:prstGeom>
          <a:noFill/>
        </p:spPr>
        <p:txBody>
          <a:bodyPr wrap="square" rtlCol="0">
            <a:spAutoFit/>
          </a:bodyPr>
          <a:lstStyle/>
          <a:p>
            <a:r>
              <a:rPr kumimoji="1" lang="en-US" altLang="zh-CN"/>
              <a:t>ECCV</a:t>
            </a:r>
            <a:r>
              <a:rPr kumimoji="1" lang="zh-CN" altLang="en-US"/>
              <a:t> </a:t>
            </a:r>
            <a:r>
              <a:rPr kumimoji="1" lang="en-US" altLang="zh-CN"/>
              <a:t>2014</a:t>
            </a:r>
            <a:r>
              <a:rPr kumimoji="1" lang="zh-CN" altLang="en-US"/>
              <a:t> </a:t>
            </a:r>
            <a:r>
              <a:rPr kumimoji="1" lang="en-US" altLang="zh-CN"/>
              <a:t>paper</a:t>
            </a:r>
            <a:endParaRPr kumimoji="1" lang="zh-CN" altLang="en-US"/>
          </a:p>
        </p:txBody>
      </p:sp>
      <p:pic>
        <p:nvPicPr>
          <p:cNvPr id="16" name="图形 15">
            <a:extLst>
              <a:ext uri="{FF2B5EF4-FFF2-40B4-BE49-F238E27FC236}">
                <a16:creationId xmlns:a16="http://schemas.microsoft.com/office/drawing/2014/main" id="{10CE091E-B1BB-E5AF-1A19-97F1F4DACF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3661" y="98896"/>
            <a:ext cx="1251222" cy="347019"/>
          </a:xfrm>
          <a:prstGeom prst="rect">
            <a:avLst/>
          </a:prstGeom>
        </p:spPr>
      </p:pic>
    </p:spTree>
    <p:extLst>
      <p:ext uri="{BB962C8B-B14F-4D97-AF65-F5344CB8AC3E}">
        <p14:creationId xmlns:p14="http://schemas.microsoft.com/office/powerpoint/2010/main" val="2100075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0" y="583849"/>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5" name="组合 14">
            <a:extLst>
              <a:ext uri="{FF2B5EF4-FFF2-40B4-BE49-F238E27FC236}">
                <a16:creationId xmlns:a16="http://schemas.microsoft.com/office/drawing/2014/main" id="{2136C1D4-5090-493A-95DD-511F4C83D186}"/>
              </a:ext>
            </a:extLst>
          </p:cNvPr>
          <p:cNvGrpSpPr/>
          <p:nvPr/>
        </p:nvGrpSpPr>
        <p:grpSpPr>
          <a:xfrm>
            <a:off x="5416649" y="68190"/>
            <a:ext cx="6020843" cy="386118"/>
            <a:chOff x="5416649" y="68190"/>
            <a:chExt cx="6020843" cy="386118"/>
          </a:xfrm>
        </p:grpSpPr>
        <p:sp>
          <p:nvSpPr>
            <p:cNvPr id="13" name="矩形 12">
              <a:extLst>
                <a:ext uri="{FF2B5EF4-FFF2-40B4-BE49-F238E27FC236}">
                  <a16:creationId xmlns:a16="http://schemas.microsoft.com/office/drawing/2014/main" id="{459C5891-E3B7-4300-810E-508A5E0771D1}"/>
                </a:ext>
              </a:extLst>
            </p:cNvPr>
            <p:cNvSpPr/>
            <p:nvPr/>
          </p:nvSpPr>
          <p:spPr>
            <a:xfrm>
              <a:off x="6974369" y="112736"/>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68190"/>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微软雅黑 Light"/>
                  <a:ea typeface="微软雅黑 Light"/>
                </a:rPr>
                <a:t>项目背景</a:t>
              </a:r>
              <a:endParaRPr kumimoji="0" lang="zh-CN" altLang="en-US" sz="1800" b="0" i="0" u="none" strike="noStrike" kern="1200" cap="none" spc="0" normalizeH="0" baseline="0" noProof="0" dirty="0">
                <a:ln>
                  <a:noFill/>
                </a:ln>
                <a:effectLst/>
                <a:uLnTx/>
                <a:uFillTx/>
                <a:latin typeface="微软雅黑 Light"/>
                <a:ea typeface="微软雅黑 Light"/>
                <a:cs typeface="+mn-cs"/>
              </a:endParaRP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84976"/>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bg1"/>
                  </a:solidFill>
                  <a:effectLst/>
                  <a:uLnTx/>
                  <a:uFillTx/>
                  <a:latin typeface="微软雅黑"/>
                  <a:ea typeface="微软雅黑"/>
                  <a:cs typeface="+mn-cs"/>
                </a:rPr>
                <a:t>研究方案</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84976"/>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预期成果</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84976"/>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创新之处</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grpSp>
        <p:nvGrpSpPr>
          <p:cNvPr id="75" name="组合 74">
            <a:extLst>
              <a:ext uri="{FF2B5EF4-FFF2-40B4-BE49-F238E27FC236}">
                <a16:creationId xmlns:a16="http://schemas.microsoft.com/office/drawing/2014/main" id="{B99284E2-8422-4020-B58E-D3BE4D29B27C}"/>
              </a:ext>
            </a:extLst>
          </p:cNvPr>
          <p:cNvGrpSpPr/>
          <p:nvPr/>
        </p:nvGrpSpPr>
        <p:grpSpPr>
          <a:xfrm>
            <a:off x="538528" y="2228671"/>
            <a:ext cx="1387153" cy="1200329"/>
            <a:chOff x="650068" y="2823493"/>
            <a:chExt cx="1858740" cy="1693278"/>
          </a:xfrm>
        </p:grpSpPr>
        <p:sp>
          <p:nvSpPr>
            <p:cNvPr id="76" name="六边形 75">
              <a:extLst>
                <a:ext uri="{FF2B5EF4-FFF2-40B4-BE49-F238E27FC236}">
                  <a16:creationId xmlns:a16="http://schemas.microsoft.com/office/drawing/2014/main" id="{60D15526-53B2-45D1-8F28-216AD16B85B3}"/>
                </a:ext>
              </a:extLst>
            </p:cNvPr>
            <p:cNvSpPr/>
            <p:nvPr/>
          </p:nvSpPr>
          <p:spPr>
            <a:xfrm>
              <a:off x="650068" y="2823493"/>
              <a:ext cx="1858740" cy="1693278"/>
            </a:xfrm>
            <a:prstGeom prst="hexagon">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78" name="六边形 77">
              <a:extLst>
                <a:ext uri="{FF2B5EF4-FFF2-40B4-BE49-F238E27FC236}">
                  <a16:creationId xmlns:a16="http://schemas.microsoft.com/office/drawing/2014/main" id="{1667DB4C-16F7-4266-866B-4737E7D5278A}"/>
                </a:ext>
              </a:extLst>
            </p:cNvPr>
            <p:cNvSpPr/>
            <p:nvPr/>
          </p:nvSpPr>
          <p:spPr>
            <a:xfrm>
              <a:off x="1071414" y="3207753"/>
              <a:ext cx="1015121" cy="924757"/>
            </a:xfrm>
            <a:prstGeom prst="hexag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dirty="0">
                  <a:solidFill>
                    <a:prstClr val="white"/>
                  </a:solidFill>
                  <a:latin typeface="微软雅黑"/>
                  <a:ea typeface="微软雅黑"/>
                </a:rPr>
                <a:t>2</a:t>
              </a:r>
              <a:endParaRPr kumimoji="0" lang="zh-CN" altLang="en-US" sz="2800" b="0" i="0" u="none" strike="noStrike" kern="1200" cap="none" spc="0" normalizeH="0" baseline="0" noProof="0" dirty="0">
                <a:ln>
                  <a:noFill/>
                </a:ln>
                <a:solidFill>
                  <a:prstClr val="white"/>
                </a:solidFill>
                <a:effectLst/>
                <a:uLnTx/>
                <a:uFillTx/>
                <a:latin typeface="微软雅黑"/>
                <a:ea typeface="微软雅黑"/>
                <a:cs typeface="+mn-cs"/>
              </a:endParaRPr>
            </a:p>
          </p:txBody>
        </p:sp>
      </p:grpSp>
      <p:grpSp>
        <p:nvGrpSpPr>
          <p:cNvPr id="91" name="组合 90">
            <a:extLst>
              <a:ext uri="{FF2B5EF4-FFF2-40B4-BE49-F238E27FC236}">
                <a16:creationId xmlns:a16="http://schemas.microsoft.com/office/drawing/2014/main" id="{6423E3CA-887B-44CE-918E-572609B8B220}"/>
              </a:ext>
            </a:extLst>
          </p:cNvPr>
          <p:cNvGrpSpPr/>
          <p:nvPr/>
        </p:nvGrpSpPr>
        <p:grpSpPr>
          <a:xfrm>
            <a:off x="8296" y="3613730"/>
            <a:ext cx="2531325" cy="1277920"/>
            <a:chOff x="4699643" y="1793985"/>
            <a:chExt cx="2403857" cy="1277920"/>
          </a:xfrm>
        </p:grpSpPr>
        <p:sp>
          <p:nvSpPr>
            <p:cNvPr id="92" name="文本框 91">
              <a:extLst>
                <a:ext uri="{FF2B5EF4-FFF2-40B4-BE49-F238E27FC236}">
                  <a16:creationId xmlns:a16="http://schemas.microsoft.com/office/drawing/2014/main" id="{4AED156E-9F4F-460D-BF8D-CE6ADDAC60E3}"/>
                </a:ext>
              </a:extLst>
            </p:cNvPr>
            <p:cNvSpPr txBox="1"/>
            <p:nvPr/>
          </p:nvSpPr>
          <p:spPr>
            <a:xfrm>
              <a:off x="4699643" y="1793985"/>
              <a:ext cx="240385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chemeClr val="accent1">
                      <a:lumMod val="75000"/>
                    </a:schemeClr>
                  </a:solidFill>
                  <a:effectLst/>
                  <a:uLnTx/>
                  <a:uFillTx/>
                  <a:latin typeface="微软雅黑"/>
                  <a:ea typeface="微软雅黑"/>
                  <a:cs typeface="+mn-cs"/>
                </a:rPr>
                <a:t>Image</a:t>
              </a:r>
              <a:r>
                <a:rPr lang="en-US" altLang="zh-CN" sz="2400" dirty="0">
                  <a:solidFill>
                    <a:schemeClr val="accent1">
                      <a:lumMod val="75000"/>
                    </a:schemeClr>
                  </a:solidFill>
                  <a:latin typeface="微软雅黑"/>
                  <a:ea typeface="微软雅黑"/>
                </a:rPr>
                <a:t>-b</a:t>
              </a:r>
              <a:r>
                <a:rPr kumimoji="0" lang="en-US" altLang="zh-CN" sz="2400" b="0" i="0" u="none" strike="noStrike" kern="1200" cap="none" spc="0" normalizeH="0" baseline="0" noProof="0" dirty="0">
                  <a:ln>
                    <a:noFill/>
                  </a:ln>
                  <a:solidFill>
                    <a:schemeClr val="accent1">
                      <a:lumMod val="75000"/>
                    </a:schemeClr>
                  </a:solidFill>
                  <a:effectLst/>
                  <a:uLnTx/>
                  <a:uFillTx/>
                  <a:latin typeface="微软雅黑"/>
                  <a:ea typeface="微软雅黑"/>
                  <a:cs typeface="+mn-cs"/>
                </a:rPr>
                <a:t>ased</a:t>
              </a:r>
              <a:br>
                <a:rPr kumimoji="0" lang="en-US" altLang="zh-CN" sz="2400" b="0" i="0" u="none" strike="noStrike" kern="1200" cap="none" spc="0" normalizeH="0" baseline="0" noProof="0" dirty="0">
                  <a:ln>
                    <a:noFill/>
                  </a:ln>
                  <a:solidFill>
                    <a:schemeClr val="accent1">
                      <a:lumMod val="75000"/>
                    </a:schemeClr>
                  </a:solidFill>
                  <a:effectLst/>
                  <a:uLnTx/>
                  <a:uFillTx/>
                  <a:latin typeface="微软雅黑"/>
                  <a:ea typeface="微软雅黑"/>
                  <a:cs typeface="+mn-cs"/>
                </a:rPr>
              </a:br>
              <a:r>
                <a:rPr kumimoji="0" lang="en-US" altLang="zh-CN" sz="2400" b="0" i="0" u="none" strike="noStrike" kern="1200" cap="none" spc="0" normalizeH="0" baseline="0" noProof="0" dirty="0">
                  <a:ln>
                    <a:noFill/>
                  </a:ln>
                  <a:solidFill>
                    <a:schemeClr val="accent1">
                      <a:lumMod val="75000"/>
                    </a:schemeClr>
                  </a:solidFill>
                  <a:effectLst/>
                  <a:uLnTx/>
                  <a:uFillTx/>
                  <a:latin typeface="微软雅黑"/>
                  <a:ea typeface="微软雅黑"/>
                  <a:cs typeface="+mn-cs"/>
                </a:rPr>
                <a:t>Relighting</a:t>
              </a:r>
            </a:p>
          </p:txBody>
        </p:sp>
        <p:sp>
          <p:nvSpPr>
            <p:cNvPr id="93" name="矩形 92">
              <a:extLst>
                <a:ext uri="{FF2B5EF4-FFF2-40B4-BE49-F238E27FC236}">
                  <a16:creationId xmlns:a16="http://schemas.microsoft.com/office/drawing/2014/main" id="{A3006531-0C62-47B7-A732-A998E926EEA7}"/>
                </a:ext>
              </a:extLst>
            </p:cNvPr>
            <p:cNvSpPr/>
            <p:nvPr/>
          </p:nvSpPr>
          <p:spPr>
            <a:xfrm>
              <a:off x="4758482" y="2611010"/>
              <a:ext cx="2249186" cy="460895"/>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black">
                    <a:lumMod val="95000"/>
                    <a:lumOff val="5000"/>
                  </a:prstClr>
                </a:solidFill>
                <a:effectLst/>
                <a:uLnTx/>
                <a:uFillTx/>
                <a:latin typeface="+mn-ea"/>
              </a:endParaRPr>
            </a:p>
          </p:txBody>
        </p:sp>
      </p:grpSp>
      <p:sp>
        <p:nvSpPr>
          <p:cNvPr id="18" name="文本框 17">
            <a:extLst>
              <a:ext uri="{FF2B5EF4-FFF2-40B4-BE49-F238E27FC236}">
                <a16:creationId xmlns:a16="http://schemas.microsoft.com/office/drawing/2014/main" id="{933C7B9A-3553-CD55-1C05-D8F018B75A21}"/>
              </a:ext>
            </a:extLst>
          </p:cNvPr>
          <p:cNvSpPr txBox="1"/>
          <p:nvPr/>
        </p:nvSpPr>
        <p:spPr>
          <a:xfrm>
            <a:off x="7546530" y="6044293"/>
            <a:ext cx="2370095" cy="584775"/>
          </a:xfrm>
          <a:prstGeom prst="rect">
            <a:avLst/>
          </a:prstGeom>
          <a:noFill/>
        </p:spPr>
        <p:txBody>
          <a:bodyPr wrap="square" rtlCol="0">
            <a:spAutoFit/>
          </a:bodyPr>
          <a:lstStyle/>
          <a:p>
            <a:r>
              <a:rPr lang="en-US" altLang="zh-CN" sz="1600" b="0" i="0">
                <a:solidFill>
                  <a:srgbClr val="303030"/>
                </a:solidFill>
                <a:effectLst/>
                <a:latin typeface="Arial" panose="020B0604020202020204" pitchFamily="34" charset="0"/>
              </a:rPr>
              <a:t>SIGGRAPH 2015 paper</a:t>
            </a:r>
          </a:p>
          <a:p>
            <a:endParaRPr kumimoji="1" lang="zh-CN" altLang="en-US" sz="1600"/>
          </a:p>
        </p:txBody>
      </p:sp>
      <p:pic>
        <p:nvPicPr>
          <p:cNvPr id="16" name="图形 15">
            <a:extLst>
              <a:ext uri="{FF2B5EF4-FFF2-40B4-BE49-F238E27FC236}">
                <a16:creationId xmlns:a16="http://schemas.microsoft.com/office/drawing/2014/main" id="{10CE091E-B1BB-E5AF-1A19-97F1F4DACF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pic>
        <p:nvPicPr>
          <p:cNvPr id="14" name="图片 13">
            <a:extLst>
              <a:ext uri="{FF2B5EF4-FFF2-40B4-BE49-F238E27FC236}">
                <a16:creationId xmlns:a16="http://schemas.microsoft.com/office/drawing/2014/main" id="{9CA626AD-DDA7-5242-4C9A-C7F681C06D07}"/>
              </a:ext>
            </a:extLst>
          </p:cNvPr>
          <p:cNvPicPr>
            <a:picLocks noChangeAspect="1"/>
          </p:cNvPicPr>
          <p:nvPr/>
        </p:nvPicPr>
        <p:blipFill>
          <a:blip r:embed="rId5"/>
          <a:stretch>
            <a:fillRect/>
          </a:stretch>
        </p:blipFill>
        <p:spPr>
          <a:xfrm>
            <a:off x="7078456" y="805648"/>
            <a:ext cx="4064411" cy="5028576"/>
          </a:xfrm>
          <a:prstGeom prst="rect">
            <a:avLst/>
          </a:prstGeom>
        </p:spPr>
      </p:pic>
      <p:pic>
        <p:nvPicPr>
          <p:cNvPr id="17" name="图片 16">
            <a:extLst>
              <a:ext uri="{FF2B5EF4-FFF2-40B4-BE49-F238E27FC236}">
                <a16:creationId xmlns:a16="http://schemas.microsoft.com/office/drawing/2014/main" id="{049443B9-8473-562D-70C7-0E1C399CD0B7}"/>
              </a:ext>
            </a:extLst>
          </p:cNvPr>
          <p:cNvPicPr>
            <a:picLocks noChangeAspect="1"/>
          </p:cNvPicPr>
          <p:nvPr/>
        </p:nvPicPr>
        <p:blipFill>
          <a:blip r:embed="rId6"/>
          <a:stretch>
            <a:fillRect/>
          </a:stretch>
        </p:blipFill>
        <p:spPr>
          <a:xfrm>
            <a:off x="8215434" y="1621028"/>
            <a:ext cx="3618459" cy="4483846"/>
          </a:xfrm>
          <a:prstGeom prst="rect">
            <a:avLst/>
          </a:prstGeom>
        </p:spPr>
      </p:pic>
      <p:sp>
        <p:nvSpPr>
          <p:cNvPr id="20" name="文本框 19">
            <a:extLst>
              <a:ext uri="{FF2B5EF4-FFF2-40B4-BE49-F238E27FC236}">
                <a16:creationId xmlns:a16="http://schemas.microsoft.com/office/drawing/2014/main" id="{F83C78F7-A4F2-18A7-C146-3A62FD099ADE}"/>
              </a:ext>
            </a:extLst>
          </p:cNvPr>
          <p:cNvSpPr txBox="1"/>
          <p:nvPr/>
        </p:nvSpPr>
        <p:spPr>
          <a:xfrm>
            <a:off x="2517162" y="3538064"/>
            <a:ext cx="4030455" cy="1569660"/>
          </a:xfrm>
          <a:prstGeom prst="rect">
            <a:avLst/>
          </a:prstGeom>
          <a:noFill/>
        </p:spPr>
        <p:txBody>
          <a:bodyPr wrap="square">
            <a:spAutoFit/>
          </a:bodyPr>
          <a:lstStyle/>
          <a:p>
            <a:r>
              <a:rPr lang="zh-CN" altLang="en-US" sz="2400" b="0" i="0">
                <a:solidFill>
                  <a:srgbClr val="24292F"/>
                </a:solidFill>
                <a:effectLst/>
                <a:latin typeface="-apple-system"/>
              </a:rPr>
              <a:t>在已有图像上提取出光照相关参数</a:t>
            </a:r>
            <a:r>
              <a:rPr lang="en-US" altLang="zh-CN" sz="2400" b="0" i="0">
                <a:solidFill>
                  <a:srgbClr val="24292F"/>
                </a:solidFill>
                <a:effectLst/>
                <a:latin typeface="-apple-system"/>
              </a:rPr>
              <a:t>(</a:t>
            </a:r>
            <a:r>
              <a:rPr lang="zh-CN" altLang="en-US" sz="2400" b="0" i="0">
                <a:solidFill>
                  <a:srgbClr val="24292F"/>
                </a:solidFill>
                <a:effectLst/>
                <a:latin typeface="-apple-system"/>
              </a:rPr>
              <a:t>如光源</a:t>
            </a:r>
            <a:r>
              <a:rPr lang="zh-CN" altLang="en-US" sz="2400">
                <a:solidFill>
                  <a:srgbClr val="24292F"/>
                </a:solidFill>
                <a:latin typeface="-apple-system"/>
              </a:rPr>
              <a:t> 物体材质</a:t>
            </a:r>
            <a:r>
              <a:rPr lang="en-US" altLang="zh-CN" sz="2400" b="0" i="0">
                <a:solidFill>
                  <a:srgbClr val="24292F"/>
                </a:solidFill>
                <a:effectLst/>
                <a:latin typeface="-apple-system"/>
              </a:rPr>
              <a:t>)</a:t>
            </a:r>
            <a:r>
              <a:rPr lang="zh-CN" altLang="en-US" sz="2400" b="0" i="0">
                <a:solidFill>
                  <a:srgbClr val="24292F"/>
                </a:solidFill>
                <a:effectLst/>
                <a:latin typeface="-apple-system"/>
              </a:rPr>
              <a:t>，基于此模拟新的光照条件，最终生成该条件下新的图像。</a:t>
            </a:r>
            <a:endParaRPr lang="zh-CN" altLang="en-US" sz="2400"/>
          </a:p>
        </p:txBody>
      </p:sp>
      <p:sp>
        <p:nvSpPr>
          <p:cNvPr id="23" name="文本框 22">
            <a:extLst>
              <a:ext uri="{FF2B5EF4-FFF2-40B4-BE49-F238E27FC236}">
                <a16:creationId xmlns:a16="http://schemas.microsoft.com/office/drawing/2014/main" id="{EF6ECBFF-F162-7C78-B721-1F7461469D07}"/>
              </a:ext>
            </a:extLst>
          </p:cNvPr>
          <p:cNvSpPr txBox="1"/>
          <p:nvPr/>
        </p:nvSpPr>
        <p:spPr>
          <a:xfrm>
            <a:off x="2517162" y="1288412"/>
            <a:ext cx="4434748" cy="2031325"/>
          </a:xfrm>
          <a:prstGeom prst="rect">
            <a:avLst/>
          </a:prstGeom>
          <a:noFill/>
        </p:spPr>
        <p:txBody>
          <a:bodyPr wrap="square">
            <a:spAutoFit/>
          </a:bodyPr>
          <a:lstStyle/>
          <a:p>
            <a:r>
              <a:rPr lang="en-US" altLang="zh-CN">
                <a:solidFill>
                  <a:srgbClr val="24292F"/>
                </a:solidFill>
                <a:latin typeface="-apple-system"/>
              </a:rPr>
              <a:t>C</a:t>
            </a:r>
            <a:r>
              <a:rPr lang="en-US" altLang="zh-CN" b="0" i="0">
                <a:solidFill>
                  <a:srgbClr val="24292F"/>
                </a:solidFill>
                <a:effectLst/>
                <a:latin typeface="-apple-system"/>
              </a:rPr>
              <a:t>apture a set of images of different lighting conditions, and then use those images to create a 3D model of the scene. </a:t>
            </a:r>
          </a:p>
          <a:p>
            <a:endParaRPr lang="en-US" altLang="zh-CN" b="0" i="0">
              <a:solidFill>
                <a:srgbClr val="24292F"/>
              </a:solidFill>
              <a:effectLst/>
              <a:latin typeface="-apple-system"/>
            </a:endParaRPr>
          </a:p>
          <a:p>
            <a:r>
              <a:rPr lang="en-US" altLang="zh-CN">
                <a:solidFill>
                  <a:srgbClr val="24292F"/>
                </a:solidFill>
                <a:latin typeface="-apple-system"/>
              </a:rPr>
              <a:t>S</a:t>
            </a:r>
            <a:r>
              <a:rPr lang="en-US" altLang="zh-CN" b="0" i="0">
                <a:solidFill>
                  <a:srgbClr val="24292F"/>
                </a:solidFill>
                <a:effectLst/>
                <a:latin typeface="-apple-system"/>
              </a:rPr>
              <a:t>imulate different lighting conditions and generate new images that look like they were captured under those conditions.</a:t>
            </a:r>
            <a:endParaRPr lang="zh-CN" altLang="en-US"/>
          </a:p>
        </p:txBody>
      </p:sp>
      <p:sp>
        <p:nvSpPr>
          <p:cNvPr id="25" name="文本框 24">
            <a:extLst>
              <a:ext uri="{FF2B5EF4-FFF2-40B4-BE49-F238E27FC236}">
                <a16:creationId xmlns:a16="http://schemas.microsoft.com/office/drawing/2014/main" id="{F3CDCBAE-B7A3-ECB4-B743-2D798E0B5271}"/>
              </a:ext>
            </a:extLst>
          </p:cNvPr>
          <p:cNvSpPr txBox="1"/>
          <p:nvPr/>
        </p:nvSpPr>
        <p:spPr>
          <a:xfrm>
            <a:off x="2517162" y="5350821"/>
            <a:ext cx="3946603" cy="923330"/>
          </a:xfrm>
          <a:prstGeom prst="rect">
            <a:avLst/>
          </a:prstGeom>
          <a:noFill/>
        </p:spPr>
        <p:txBody>
          <a:bodyPr wrap="square" rtlCol="0">
            <a:spAutoFit/>
          </a:bodyPr>
          <a:lstStyle/>
          <a:p>
            <a:r>
              <a:rPr kumimoji="1" lang="en-US" altLang="zh-CN"/>
              <a:t>This is a potential technique that we might apply to construct the digital twin city.</a:t>
            </a:r>
            <a:endParaRPr kumimoji="1" lang="zh-CN" altLang="en-US"/>
          </a:p>
        </p:txBody>
      </p:sp>
    </p:spTree>
    <p:extLst>
      <p:ext uri="{BB962C8B-B14F-4D97-AF65-F5344CB8AC3E}">
        <p14:creationId xmlns:p14="http://schemas.microsoft.com/office/powerpoint/2010/main" val="295035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2068"/>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5" name="组合 14">
            <a:extLst>
              <a:ext uri="{FF2B5EF4-FFF2-40B4-BE49-F238E27FC236}">
                <a16:creationId xmlns:a16="http://schemas.microsoft.com/office/drawing/2014/main" id="{2136C1D4-5090-493A-95DD-511F4C83D186}"/>
              </a:ext>
            </a:extLst>
          </p:cNvPr>
          <p:cNvGrpSpPr/>
          <p:nvPr/>
        </p:nvGrpSpPr>
        <p:grpSpPr>
          <a:xfrm>
            <a:off x="5416649" y="68190"/>
            <a:ext cx="6020843" cy="386118"/>
            <a:chOff x="5416649" y="68190"/>
            <a:chExt cx="6020843" cy="386118"/>
          </a:xfrm>
        </p:grpSpPr>
        <p:sp>
          <p:nvSpPr>
            <p:cNvPr id="13" name="矩形 12">
              <a:extLst>
                <a:ext uri="{FF2B5EF4-FFF2-40B4-BE49-F238E27FC236}">
                  <a16:creationId xmlns:a16="http://schemas.microsoft.com/office/drawing/2014/main" id="{459C5891-E3B7-4300-810E-508A5E0771D1}"/>
                </a:ext>
              </a:extLst>
            </p:cNvPr>
            <p:cNvSpPr/>
            <p:nvPr/>
          </p:nvSpPr>
          <p:spPr>
            <a:xfrm>
              <a:off x="6974369" y="112736"/>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68190"/>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微软雅黑 Light"/>
                  <a:ea typeface="微软雅黑 Light"/>
                </a:rPr>
                <a:t>项目背景</a:t>
              </a:r>
              <a:endParaRPr kumimoji="0" lang="zh-CN" altLang="en-US" sz="1800" b="0" i="0" u="none" strike="noStrike" kern="1200" cap="none" spc="0" normalizeH="0" baseline="0" noProof="0" dirty="0">
                <a:ln>
                  <a:noFill/>
                </a:ln>
                <a:effectLst/>
                <a:uLnTx/>
                <a:uFillTx/>
                <a:latin typeface="微软雅黑 Light"/>
                <a:ea typeface="微软雅黑 Light"/>
                <a:cs typeface="+mn-cs"/>
              </a:endParaRP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84976"/>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bg1"/>
                  </a:solidFill>
                  <a:effectLst/>
                  <a:uLnTx/>
                  <a:uFillTx/>
                  <a:latin typeface="微软雅黑"/>
                  <a:ea typeface="微软雅黑"/>
                  <a:cs typeface="+mn-cs"/>
                </a:rPr>
                <a:t>研究方案</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84976"/>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预期成果</a:t>
              </a: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84976"/>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创新之处</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74" name="图形 73">
            <a:extLst>
              <a:ext uri="{FF2B5EF4-FFF2-40B4-BE49-F238E27FC236}">
                <a16:creationId xmlns:a16="http://schemas.microsoft.com/office/drawing/2014/main" id="{A163052E-AF28-44B3-993D-2047AA24B2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grpSp>
        <p:nvGrpSpPr>
          <p:cNvPr id="75" name="组合 74">
            <a:extLst>
              <a:ext uri="{FF2B5EF4-FFF2-40B4-BE49-F238E27FC236}">
                <a16:creationId xmlns:a16="http://schemas.microsoft.com/office/drawing/2014/main" id="{B99284E2-8422-4020-B58E-D3BE4D29B27C}"/>
              </a:ext>
            </a:extLst>
          </p:cNvPr>
          <p:cNvGrpSpPr/>
          <p:nvPr/>
        </p:nvGrpSpPr>
        <p:grpSpPr>
          <a:xfrm>
            <a:off x="8988562" y="1558458"/>
            <a:ext cx="1858740" cy="1693278"/>
            <a:chOff x="650068" y="2823493"/>
            <a:chExt cx="1858740" cy="1693278"/>
          </a:xfrm>
        </p:grpSpPr>
        <p:sp>
          <p:nvSpPr>
            <p:cNvPr id="76" name="六边形 75">
              <a:extLst>
                <a:ext uri="{FF2B5EF4-FFF2-40B4-BE49-F238E27FC236}">
                  <a16:creationId xmlns:a16="http://schemas.microsoft.com/office/drawing/2014/main" id="{60D15526-53B2-45D1-8F28-216AD16B85B3}"/>
                </a:ext>
              </a:extLst>
            </p:cNvPr>
            <p:cNvSpPr/>
            <p:nvPr/>
          </p:nvSpPr>
          <p:spPr>
            <a:xfrm>
              <a:off x="650068" y="2823493"/>
              <a:ext cx="1858740" cy="1693278"/>
            </a:xfrm>
            <a:prstGeom prst="hexagon">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78" name="六边形 77">
              <a:extLst>
                <a:ext uri="{FF2B5EF4-FFF2-40B4-BE49-F238E27FC236}">
                  <a16:creationId xmlns:a16="http://schemas.microsoft.com/office/drawing/2014/main" id="{1667DB4C-16F7-4266-866B-4737E7D5278A}"/>
                </a:ext>
              </a:extLst>
            </p:cNvPr>
            <p:cNvSpPr/>
            <p:nvPr/>
          </p:nvSpPr>
          <p:spPr>
            <a:xfrm>
              <a:off x="1071414" y="3207753"/>
              <a:ext cx="1015121" cy="924757"/>
            </a:xfrm>
            <a:prstGeom prst="hexag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微软雅黑"/>
                  <a:ea typeface="微软雅黑"/>
                  <a:cs typeface="+mn-cs"/>
                </a:rPr>
                <a:t>3</a:t>
              </a:r>
              <a:endParaRPr kumimoji="0" lang="zh-CN" altLang="en-US" sz="2800" b="0" i="0" u="none" strike="noStrike" kern="1200" cap="none" spc="0" normalizeH="0" baseline="0" noProof="0" dirty="0">
                <a:ln>
                  <a:noFill/>
                </a:ln>
                <a:solidFill>
                  <a:prstClr val="white"/>
                </a:solidFill>
                <a:effectLst/>
                <a:uLnTx/>
                <a:uFillTx/>
                <a:latin typeface="微软雅黑"/>
                <a:ea typeface="微软雅黑"/>
                <a:cs typeface="+mn-cs"/>
              </a:endParaRPr>
            </a:p>
          </p:txBody>
        </p:sp>
      </p:grpSp>
      <p:grpSp>
        <p:nvGrpSpPr>
          <p:cNvPr id="91" name="组合 90">
            <a:extLst>
              <a:ext uri="{FF2B5EF4-FFF2-40B4-BE49-F238E27FC236}">
                <a16:creationId xmlns:a16="http://schemas.microsoft.com/office/drawing/2014/main" id="{6423E3CA-887B-44CE-918E-572609B8B220}"/>
              </a:ext>
            </a:extLst>
          </p:cNvPr>
          <p:cNvGrpSpPr/>
          <p:nvPr/>
        </p:nvGrpSpPr>
        <p:grpSpPr>
          <a:xfrm>
            <a:off x="8607715" y="3329966"/>
            <a:ext cx="2829777" cy="2201119"/>
            <a:chOff x="4496308" y="2149345"/>
            <a:chExt cx="2687280" cy="2201119"/>
          </a:xfrm>
        </p:grpSpPr>
        <p:sp>
          <p:nvSpPr>
            <p:cNvPr id="92" name="文本框 91">
              <a:extLst>
                <a:ext uri="{FF2B5EF4-FFF2-40B4-BE49-F238E27FC236}">
                  <a16:creationId xmlns:a16="http://schemas.microsoft.com/office/drawing/2014/main" id="{4AED156E-9F4F-460D-BF8D-CE6ADDAC60E3}"/>
                </a:ext>
              </a:extLst>
            </p:cNvPr>
            <p:cNvSpPr txBox="1"/>
            <p:nvPr/>
          </p:nvSpPr>
          <p:spPr>
            <a:xfrm>
              <a:off x="4699643" y="2149345"/>
              <a:ext cx="248394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chemeClr val="accent1">
                      <a:lumMod val="75000"/>
                    </a:schemeClr>
                  </a:solidFill>
                  <a:effectLst/>
                  <a:uLnTx/>
                  <a:uFillTx/>
                  <a:latin typeface="微软雅黑"/>
                  <a:ea typeface="微软雅黑"/>
                  <a:cs typeface="+mn-cs"/>
                </a:rPr>
                <a:t>SuperMap GIS</a:t>
              </a:r>
              <a:endParaRPr kumimoji="0" lang="zh-CN" altLang="en-US" sz="2400" b="0" i="0" u="none" strike="noStrike" kern="1200" cap="none" spc="0" normalizeH="0" baseline="0" noProof="0" dirty="0">
                <a:ln>
                  <a:noFill/>
                </a:ln>
                <a:solidFill>
                  <a:schemeClr val="accent1">
                    <a:lumMod val="75000"/>
                  </a:schemeClr>
                </a:solidFill>
                <a:effectLst/>
                <a:uLnTx/>
                <a:uFillTx/>
                <a:latin typeface="微软雅黑"/>
                <a:ea typeface="微软雅黑"/>
                <a:cs typeface="+mn-cs"/>
              </a:endParaRPr>
            </a:p>
          </p:txBody>
        </p:sp>
        <p:sp>
          <p:nvSpPr>
            <p:cNvPr id="93" name="矩形 92">
              <a:extLst>
                <a:ext uri="{FF2B5EF4-FFF2-40B4-BE49-F238E27FC236}">
                  <a16:creationId xmlns:a16="http://schemas.microsoft.com/office/drawing/2014/main" id="{A3006531-0C62-47B7-A732-A998E926EEA7}"/>
                </a:ext>
              </a:extLst>
            </p:cNvPr>
            <p:cNvSpPr/>
            <p:nvPr/>
          </p:nvSpPr>
          <p:spPr>
            <a:xfrm>
              <a:off x="4496308" y="2689240"/>
              <a:ext cx="2687280" cy="1661224"/>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95000"/>
                      <a:lumOff val="5000"/>
                    </a:prstClr>
                  </a:solidFill>
                  <a:effectLst/>
                  <a:uLnTx/>
                  <a:uFillTx/>
                  <a:latin typeface="+mn-ea"/>
                </a:rPr>
                <a:t>二三维一体化</a:t>
              </a:r>
              <a:endParaRPr kumimoji="0" lang="en-US" altLang="zh-CN" sz="2000" b="0" i="0" u="none" strike="noStrike" kern="1200" cap="none" spc="0" normalizeH="0" baseline="0" noProof="0" dirty="0">
                <a:ln>
                  <a:noFill/>
                </a:ln>
                <a:solidFill>
                  <a:prstClr val="black">
                    <a:lumMod val="95000"/>
                    <a:lumOff val="5000"/>
                  </a:prstClr>
                </a:solidFill>
                <a:effectLst/>
                <a:uLnTx/>
                <a:uFillTx/>
                <a:latin typeface="+mn-ea"/>
              </a:endParaRPr>
            </a:p>
            <a:p>
              <a:pPr lvl="0" algn="ctr">
                <a:lnSpc>
                  <a:spcPct val="130000"/>
                </a:lnSpc>
                <a:defRPr/>
              </a:pPr>
              <a:r>
                <a:rPr kumimoji="0" lang="zh-CN" altLang="en-US" sz="2000" b="0" i="0" u="none" strike="noStrike" kern="1200" cap="none" spc="0" normalizeH="0" baseline="0" noProof="0" dirty="0">
                  <a:ln>
                    <a:noFill/>
                  </a:ln>
                  <a:solidFill>
                    <a:prstClr val="black">
                      <a:lumMod val="95000"/>
                      <a:lumOff val="5000"/>
                    </a:prstClr>
                  </a:solidFill>
                  <a:effectLst/>
                  <a:uLnTx/>
                  <a:uFillTx/>
                  <a:latin typeface="+mn-ea"/>
                </a:rPr>
                <a:t>数据转换与投影</a:t>
              </a:r>
              <a:endParaRPr lang="en-US" altLang="zh-CN" sz="2000" dirty="0">
                <a:solidFill>
                  <a:prstClr val="black">
                    <a:lumMod val="95000"/>
                    <a:lumOff val="5000"/>
                  </a:prstClr>
                </a:solidFill>
                <a:latin typeface="+mn-ea"/>
              </a:endParaRPr>
            </a:p>
            <a:p>
              <a:pPr lvl="0" algn="ctr">
                <a:lnSpc>
                  <a:spcPct val="130000"/>
                </a:lnSpc>
                <a:defRPr/>
              </a:pPr>
              <a:r>
                <a:rPr lang="zh-CN" altLang="en-US" sz="2000" dirty="0">
                  <a:solidFill>
                    <a:prstClr val="black">
                      <a:lumMod val="95000"/>
                      <a:lumOff val="5000"/>
                    </a:prstClr>
                  </a:solidFill>
                  <a:latin typeface="+mn-ea"/>
                </a:rPr>
                <a:t>多空间参考系统支持</a:t>
              </a:r>
              <a:endParaRPr lang="en-US" altLang="zh-CN" sz="2000" dirty="0">
                <a:solidFill>
                  <a:prstClr val="black">
                    <a:lumMod val="95000"/>
                    <a:lumOff val="5000"/>
                  </a:prstClr>
                </a:solidFill>
                <a:latin typeface="+mn-ea"/>
              </a:endParaRPr>
            </a:p>
            <a:p>
              <a:pPr lvl="0" algn="ctr">
                <a:lnSpc>
                  <a:spcPct val="130000"/>
                </a:lnSpc>
                <a:defRPr/>
              </a:pPr>
              <a:r>
                <a:rPr lang="zh-CN" altLang="en-US" sz="2000" dirty="0">
                  <a:solidFill>
                    <a:prstClr val="black">
                      <a:lumMod val="95000"/>
                      <a:lumOff val="5000"/>
                    </a:prstClr>
                  </a:solidFill>
                  <a:latin typeface="+mn-ea"/>
                </a:rPr>
                <a:t>广泛用于城市规划治理</a:t>
              </a:r>
              <a:endParaRPr lang="en-US" altLang="zh-CN" sz="2000" dirty="0">
                <a:solidFill>
                  <a:prstClr val="black">
                    <a:lumMod val="95000"/>
                    <a:lumOff val="5000"/>
                  </a:prstClr>
                </a:solidFill>
                <a:latin typeface="+mn-ea"/>
              </a:endParaRPr>
            </a:p>
          </p:txBody>
        </p:sp>
      </p:grpSp>
      <p:pic>
        <p:nvPicPr>
          <p:cNvPr id="7172" name="Picture 4" descr="To Review The Second French SuperMap GIS Contest Training - SuperMap">
            <a:extLst>
              <a:ext uri="{FF2B5EF4-FFF2-40B4-BE49-F238E27FC236}">
                <a16:creationId xmlns:a16="http://schemas.microsoft.com/office/drawing/2014/main" id="{07F09878-4FB3-40A9-D6C4-6700528090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431" y="784076"/>
            <a:ext cx="6192617" cy="3483347"/>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SuperMap GIS Software - Your Next GIS Platform">
            <a:extLst>
              <a:ext uri="{FF2B5EF4-FFF2-40B4-BE49-F238E27FC236}">
                <a16:creationId xmlns:a16="http://schemas.microsoft.com/office/drawing/2014/main" id="{3D2A9BDB-B31E-9186-84C4-155226CE93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5841" y="2729466"/>
            <a:ext cx="5657487" cy="3535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69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Effect transition="in" filter="fade">
                                      <p:cBhvr>
                                        <p:cTn id="11"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蓝色大气简约答辩类PPT模板"/>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AE6F2518-B084-4896-AF52-66CC2144AA2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1525</TotalTime>
  <Words>814</Words>
  <Application>Microsoft Macintosh PowerPoint</Application>
  <PresentationFormat>宽屏</PresentationFormat>
  <Paragraphs>148</Paragraphs>
  <Slides>16</Slides>
  <Notes>16</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16</vt:i4>
      </vt:variant>
    </vt:vector>
  </HeadingPairs>
  <TitlesOfParts>
    <vt:vector size="28" baseType="lpstr">
      <vt:lpstr>-apple-system</vt:lpstr>
      <vt:lpstr>等线</vt:lpstr>
      <vt:lpstr>等线 Light</vt:lpstr>
      <vt:lpstr>华文楷体</vt:lpstr>
      <vt:lpstr>STZhongsong</vt:lpstr>
      <vt:lpstr>微软雅黑</vt:lpstr>
      <vt:lpstr>微软雅黑 Light</vt:lpstr>
      <vt:lpstr>PingFang SC</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蓝色大气简约答辩类PPT模板</dc:title>
  <dc:creator>Windows 用户</dc:creator>
  <cp:lastModifiedBy>胡 宸恺</cp:lastModifiedBy>
  <cp:revision>101</cp:revision>
  <dcterms:created xsi:type="dcterms:W3CDTF">2018-09-30T02:27:57Z</dcterms:created>
  <dcterms:modified xsi:type="dcterms:W3CDTF">2023-03-24T04:50:13Z</dcterms:modified>
</cp:coreProperties>
</file>